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8" r:id="rId3"/>
    <p:sldId id="299" r:id="rId4"/>
    <p:sldId id="300" r:id="rId5"/>
    <p:sldId id="301" r:id="rId6"/>
    <p:sldId id="302" r:id="rId7"/>
    <p:sldId id="307" r:id="rId8"/>
    <p:sldId id="304" r:id="rId9"/>
    <p:sldId id="303" r:id="rId10"/>
    <p:sldId id="305" r:id="rId11"/>
    <p:sldId id="306" r:id="rId12"/>
    <p:sldId id="278" r:id="rId13"/>
    <p:sldId id="279" r:id="rId14"/>
    <p:sldId id="309" r:id="rId15"/>
    <p:sldId id="308" r:id="rId16"/>
    <p:sldId id="280" r:id="rId17"/>
    <p:sldId id="282" r:id="rId18"/>
    <p:sldId id="315" r:id="rId19"/>
    <p:sldId id="286" r:id="rId20"/>
    <p:sldId id="314" r:id="rId21"/>
    <p:sldId id="313"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5D96"/>
    <a:srgbClr val="E296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102" d="100"/>
          <a:sy n="102" d="100"/>
        </p:scale>
        <p:origin x="396" y="8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E4170671-EE47-41DE-82FA-C31FAA3CF90A}" type="datetimeFigureOut">
              <a:rPr lang="en-US" smtClean="0"/>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42A65E-871A-4721-9A60-5A62EDDA1D80}" type="slidenum">
              <a:rPr lang="en-US" smtClean="0"/>
              <a:t>‹#›</a:t>
            </a:fld>
            <a:endParaRPr lang="en-US"/>
          </a:p>
        </p:txBody>
      </p:sp>
    </p:spTree>
    <p:extLst>
      <p:ext uri="{BB962C8B-B14F-4D97-AF65-F5344CB8AC3E}">
        <p14:creationId xmlns:p14="http://schemas.microsoft.com/office/powerpoint/2010/main" val="26259750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170671-EE47-41DE-82FA-C31FAA3CF90A}" type="datetimeFigureOut">
              <a:rPr lang="en-US" smtClean="0"/>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42A65E-871A-4721-9A60-5A62EDDA1D80}" type="slidenum">
              <a:rPr lang="en-US" smtClean="0"/>
              <a:t>‹#›</a:t>
            </a:fld>
            <a:endParaRPr lang="en-US"/>
          </a:p>
        </p:txBody>
      </p:sp>
    </p:spTree>
    <p:extLst>
      <p:ext uri="{BB962C8B-B14F-4D97-AF65-F5344CB8AC3E}">
        <p14:creationId xmlns:p14="http://schemas.microsoft.com/office/powerpoint/2010/main" val="6970360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170671-EE47-41DE-82FA-C31FAA3CF90A}" type="datetimeFigureOut">
              <a:rPr lang="en-US" smtClean="0"/>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42A65E-871A-4721-9A60-5A62EDDA1D80}" type="slidenum">
              <a:rPr lang="en-US" smtClean="0"/>
              <a:t>‹#›</a:t>
            </a:fld>
            <a:endParaRPr lang="en-US"/>
          </a:p>
        </p:txBody>
      </p:sp>
    </p:spTree>
    <p:extLst>
      <p:ext uri="{BB962C8B-B14F-4D97-AF65-F5344CB8AC3E}">
        <p14:creationId xmlns:p14="http://schemas.microsoft.com/office/powerpoint/2010/main" val="378001936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4170671-EE47-41DE-82FA-C31FAA3CF90A}" type="datetimeFigureOut">
              <a:rPr lang="en-US" smtClean="0"/>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42A65E-871A-4721-9A60-5A62EDDA1D80}" type="slidenum">
              <a:rPr lang="en-US" smtClean="0"/>
              <a:t>‹#›</a:t>
            </a:fld>
            <a:endParaRPr lang="en-US"/>
          </a:p>
        </p:txBody>
      </p:sp>
    </p:spTree>
    <p:extLst>
      <p:ext uri="{BB962C8B-B14F-4D97-AF65-F5344CB8AC3E}">
        <p14:creationId xmlns:p14="http://schemas.microsoft.com/office/powerpoint/2010/main" val="28817619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E4170671-EE47-41DE-82FA-C31FAA3CF90A}" type="datetimeFigureOut">
              <a:rPr lang="en-US" smtClean="0"/>
              <a:t>8/3/2020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142A65E-871A-4721-9A60-5A62EDDA1D80}" type="slidenum">
              <a:rPr lang="en-US" smtClean="0"/>
              <a:t>‹#›</a:t>
            </a:fld>
            <a:endParaRPr lang="en-US"/>
          </a:p>
        </p:txBody>
      </p:sp>
    </p:spTree>
    <p:extLst>
      <p:ext uri="{BB962C8B-B14F-4D97-AF65-F5344CB8AC3E}">
        <p14:creationId xmlns:p14="http://schemas.microsoft.com/office/powerpoint/2010/main" val="93065280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E4170671-EE47-41DE-82FA-C31FAA3CF90A}" type="datetimeFigureOut">
              <a:rPr lang="en-US" smtClean="0"/>
              <a:t>8/3/2020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42A65E-871A-4721-9A60-5A62EDDA1D80}" type="slidenum">
              <a:rPr lang="en-US" smtClean="0"/>
              <a:t>‹#›</a:t>
            </a:fld>
            <a:endParaRPr lang="en-US"/>
          </a:p>
        </p:txBody>
      </p:sp>
    </p:spTree>
    <p:extLst>
      <p:ext uri="{BB962C8B-B14F-4D97-AF65-F5344CB8AC3E}">
        <p14:creationId xmlns:p14="http://schemas.microsoft.com/office/powerpoint/2010/main" val="1701027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4170671-EE47-41DE-82FA-C31FAA3CF90A}" type="datetimeFigureOut">
              <a:rPr lang="en-US" smtClean="0"/>
              <a:t>8/3/2020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142A65E-871A-4721-9A60-5A62EDDA1D80}" type="slidenum">
              <a:rPr lang="en-US" smtClean="0"/>
              <a:t>‹#›</a:t>
            </a:fld>
            <a:endParaRPr lang="en-US"/>
          </a:p>
        </p:txBody>
      </p:sp>
    </p:spTree>
    <p:extLst>
      <p:ext uri="{BB962C8B-B14F-4D97-AF65-F5344CB8AC3E}">
        <p14:creationId xmlns:p14="http://schemas.microsoft.com/office/powerpoint/2010/main" val="19560402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E4170671-EE47-41DE-82FA-C31FAA3CF90A}" type="datetimeFigureOut">
              <a:rPr lang="en-US" smtClean="0"/>
              <a:t>8/3/2020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142A65E-871A-4721-9A60-5A62EDDA1D80}" type="slidenum">
              <a:rPr lang="en-US" smtClean="0"/>
              <a:t>‹#›</a:t>
            </a:fld>
            <a:endParaRPr lang="en-US"/>
          </a:p>
        </p:txBody>
      </p:sp>
    </p:spTree>
    <p:extLst>
      <p:ext uri="{BB962C8B-B14F-4D97-AF65-F5344CB8AC3E}">
        <p14:creationId xmlns:p14="http://schemas.microsoft.com/office/powerpoint/2010/main" val="40128215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4170671-EE47-41DE-82FA-C31FAA3CF90A}" type="datetimeFigureOut">
              <a:rPr lang="en-US" smtClean="0"/>
              <a:t>8/3/2020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142A65E-871A-4721-9A60-5A62EDDA1D80}" type="slidenum">
              <a:rPr lang="en-US" smtClean="0"/>
              <a:t>‹#›</a:t>
            </a:fld>
            <a:endParaRPr lang="en-US"/>
          </a:p>
        </p:txBody>
      </p:sp>
    </p:spTree>
    <p:extLst>
      <p:ext uri="{BB962C8B-B14F-4D97-AF65-F5344CB8AC3E}">
        <p14:creationId xmlns:p14="http://schemas.microsoft.com/office/powerpoint/2010/main" val="165571322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4170671-EE47-41DE-82FA-C31FAA3CF90A}" type="datetimeFigureOut">
              <a:rPr lang="en-US" smtClean="0"/>
              <a:t>8/3/2020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42A65E-871A-4721-9A60-5A62EDDA1D80}" type="slidenum">
              <a:rPr lang="en-US" smtClean="0"/>
              <a:t>‹#›</a:t>
            </a:fld>
            <a:endParaRPr lang="en-US"/>
          </a:p>
        </p:txBody>
      </p:sp>
    </p:spTree>
    <p:extLst>
      <p:ext uri="{BB962C8B-B14F-4D97-AF65-F5344CB8AC3E}">
        <p14:creationId xmlns:p14="http://schemas.microsoft.com/office/powerpoint/2010/main" val="1686018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E4170671-EE47-41DE-82FA-C31FAA3CF90A}" type="datetimeFigureOut">
              <a:rPr lang="en-US" smtClean="0"/>
              <a:t>8/3/2020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142A65E-871A-4721-9A60-5A62EDDA1D80}" type="slidenum">
              <a:rPr lang="en-US" smtClean="0"/>
              <a:t>‹#›</a:t>
            </a:fld>
            <a:endParaRPr lang="en-US"/>
          </a:p>
        </p:txBody>
      </p:sp>
    </p:spTree>
    <p:extLst>
      <p:ext uri="{BB962C8B-B14F-4D97-AF65-F5344CB8AC3E}">
        <p14:creationId xmlns:p14="http://schemas.microsoft.com/office/powerpoint/2010/main" val="13119129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170671-EE47-41DE-82FA-C31FAA3CF90A}" type="datetimeFigureOut">
              <a:rPr lang="en-US" smtClean="0"/>
              <a:t>8/3/2020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142A65E-871A-4721-9A60-5A62EDDA1D80}" type="slidenum">
              <a:rPr lang="en-US" smtClean="0"/>
              <a:t>‹#›</a:t>
            </a:fld>
            <a:endParaRPr lang="en-US"/>
          </a:p>
        </p:txBody>
      </p:sp>
    </p:spTree>
    <p:extLst>
      <p:ext uri="{BB962C8B-B14F-4D97-AF65-F5344CB8AC3E}">
        <p14:creationId xmlns:p14="http://schemas.microsoft.com/office/powerpoint/2010/main" val="75578962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ncbi.nlm.nih.gov/genome" TargetMode="External"/><Relationship Id="rId2" Type="http://schemas.openxmlformats.org/officeDocument/2006/relationships/hyperlink" Target="http://rosalind.info/problems/gc/" TargetMode="External"/><Relationship Id="rId1" Type="http://schemas.openxmlformats.org/officeDocument/2006/relationships/slideLayout" Target="../slideLayouts/slideLayout7.xml"/><Relationship Id="rId5" Type="http://schemas.openxmlformats.org/officeDocument/2006/relationships/image" Target="../media/image21.png"/><Relationship Id="rId4" Type="http://schemas.openxmlformats.org/officeDocument/2006/relationships/hyperlink" Target="https://www.ncbi.nlm.nih.gov/genome/?term=Homo+sapiens"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8" Type="http://schemas.openxmlformats.org/officeDocument/2006/relationships/hyperlink" Target="https://www.ncbi.nlm.nih.gov/snp/rs3912631" TargetMode="External"/><Relationship Id="rId3" Type="http://schemas.openxmlformats.org/officeDocument/2006/relationships/image" Target="../media/image26.jpeg"/><Relationship Id="rId7" Type="http://schemas.openxmlformats.org/officeDocument/2006/relationships/hyperlink" Target="https://onlinelibrary.wiley.com/doi/full/10.1111/exd.13347#exd13347-note-0002_31" TargetMode="External"/><Relationship Id="rId2" Type="http://schemas.openxmlformats.org/officeDocument/2006/relationships/image" Target="../media/image25.png"/><Relationship Id="rId1" Type="http://schemas.openxmlformats.org/officeDocument/2006/relationships/slideLayout" Target="../slideLayouts/slideLayout6.xml"/><Relationship Id="rId6" Type="http://schemas.openxmlformats.org/officeDocument/2006/relationships/image" Target="../media/image28.png"/><Relationship Id="rId5" Type="http://schemas.openxmlformats.org/officeDocument/2006/relationships/hyperlink" Target="https://doi.org/10.1111/exd.13347" TargetMode="External"/><Relationship Id="rId4" Type="http://schemas.openxmlformats.org/officeDocument/2006/relationships/image" Target="../media/image27.jpeg"/></Relationships>
</file>

<file path=ppt/slides/_rels/slide1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facebook.com/RibosomeStudio/posts/559703991189935" TargetMode="Externa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4" Type="http://schemas.openxmlformats.org/officeDocument/2006/relationships/image" Target="../media/image34.jpeg"/></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2.png"/><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hyperlink" Target="https://www.youtube.com/watch?v=X_tYrnv_o6A" TargetMode="External"/><Relationship Id="rId1" Type="http://schemas.openxmlformats.org/officeDocument/2006/relationships/slideLayout" Target="../slideLayouts/slideLayout6.xml"/><Relationship Id="rId5" Type="http://schemas.openxmlformats.org/officeDocument/2006/relationships/hyperlink" Target="https://www.youtube.com/watch?v=FzcTgrxMzZk" TargetMode="External"/><Relationship Id="rId4" Type="http://schemas.openxmlformats.org/officeDocument/2006/relationships/image" Target="../media/image40.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6.xml"/><Relationship Id="rId5" Type="http://schemas.openxmlformats.org/officeDocument/2006/relationships/hyperlink" Target="https://doi.org/10.1038/s41588-018-0316-4" TargetMode="External"/><Relationship Id="rId4" Type="http://schemas.openxmlformats.org/officeDocument/2006/relationships/image" Target="../media/image4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hyperlink" Target="https://github.com/lilit-nersisyan/bioinf-2020" TargetMode="Externa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5.png"/><Relationship Id="rId7" Type="http://schemas.openxmlformats.org/officeDocument/2006/relationships/image" Target="../media/image49.jpeg"/><Relationship Id="rId2" Type="http://schemas.openxmlformats.org/officeDocument/2006/relationships/image" Target="../media/image44.png"/><Relationship Id="rId1" Type="http://schemas.openxmlformats.org/officeDocument/2006/relationships/slideLayout" Target="../slideLayouts/slideLayout6.xml"/><Relationship Id="rId6" Type="http://schemas.openxmlformats.org/officeDocument/2006/relationships/image" Target="../media/image48.png"/><Relationship Id="rId5" Type="http://schemas.openxmlformats.org/officeDocument/2006/relationships/image" Target="../media/image47.jpeg"/><Relationship Id="rId4" Type="http://schemas.openxmlformats.org/officeDocument/2006/relationships/image" Target="../media/image46.gif"/></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hyperlink" Target="https://www.facebook.com/RibosomeStudio/posts/559703991189935"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s://github.com/lilit-nersisyan/bioinf-2020/blob/master/meeting_02_20200803/Rosalind%20#dna. Counting DNA nucleotides.ipynb" TargetMode="External"/><Relationship Id="rId2" Type="http://schemas.openxmlformats.org/officeDocument/2006/relationships/hyperlink" Target="http://rosalind.info/problems/dna/" TargetMode="External"/><Relationship Id="rId1" Type="http://schemas.openxmlformats.org/officeDocument/2006/relationships/slideLayout" Target="../slideLayouts/slideLayout6.xml"/><Relationship Id="rId5" Type="http://schemas.openxmlformats.org/officeDocument/2006/relationships/hyperlink" Target="https://stackoverflow.com/" TargetMode="External"/><Relationship Id="rId4" Type="http://schemas.openxmlformats.org/officeDocument/2006/relationships/hyperlink" Target="https://www.coursera.org/learn/python-genomics/home/welcome" TargetMode="External"/></Relationships>
</file>

<file path=ppt/slides/_rels/slide6.xml.rels><?xml version="1.0" encoding="UTF-8" standalone="yes"?>
<Relationships xmlns="http://schemas.openxmlformats.org/package/2006/relationships"><Relationship Id="rId3" Type="http://schemas.openxmlformats.org/officeDocument/2006/relationships/hyperlink" Target="https://github.com/lilit-nersisyan/bioinf-2020/blob/master/meeting_02_20200803/Rosalind%20#dna. Counting DNA nucleotides.ipynb" TargetMode="External"/><Relationship Id="rId2" Type="http://schemas.openxmlformats.org/officeDocument/2006/relationships/hyperlink" Target="http://rosalind.info/problems/revc/"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 Id="rId4" Type="http://schemas.openxmlformats.org/officeDocument/2006/relationships/hyperlink" Target="https://www.ncbi.nlm.nih.gov/genome/gdv/"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www.ncbi.nlm.nih.gov/gene/34894" TargetMode="External"/><Relationship Id="rId2" Type="http://schemas.openxmlformats.org/officeDocument/2006/relationships/hyperlink" Target="https://www.ncbi.nlm.nih.gov/gene/" TargetMode="External"/><Relationship Id="rId1" Type="http://schemas.openxmlformats.org/officeDocument/2006/relationships/slideLayout" Target="../slideLayouts/slideLayout6.xml"/><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Meeting </a:t>
            </a:r>
            <a:r>
              <a:rPr lang="en-SE" dirty="0" smtClean="0"/>
              <a:t>#2</a:t>
            </a:r>
            <a:endParaRPr lang="en-US" dirty="0"/>
          </a:p>
        </p:txBody>
      </p:sp>
      <p:sp>
        <p:nvSpPr>
          <p:cNvPr id="3" name="Subtitle 2"/>
          <p:cNvSpPr>
            <a:spLocks noGrp="1"/>
          </p:cNvSpPr>
          <p:nvPr>
            <p:ph type="subTitle" idx="1"/>
          </p:nvPr>
        </p:nvSpPr>
        <p:spPr/>
        <p:txBody>
          <a:bodyPr>
            <a:normAutofit/>
          </a:bodyPr>
          <a:lstStyle/>
          <a:p>
            <a:r>
              <a:rPr lang="en-GB" dirty="0"/>
              <a:t>- DNA, RNA, proteins, the central dogma of molecular biology </a:t>
            </a:r>
          </a:p>
          <a:p>
            <a:r>
              <a:rPr lang="en-GB" dirty="0"/>
              <a:t>- genome, genome sequence variations </a:t>
            </a:r>
          </a:p>
          <a:p>
            <a:r>
              <a:rPr lang="en-GB" dirty="0"/>
              <a:t>- a small coding task with DNA </a:t>
            </a:r>
            <a:r>
              <a:rPr lang="en-GB" dirty="0" smtClean="0"/>
              <a:t>sequence</a:t>
            </a:r>
            <a:endParaRPr lang="en-GB" dirty="0"/>
          </a:p>
        </p:txBody>
      </p:sp>
    </p:spTree>
    <p:extLst>
      <p:ext uri="{BB962C8B-B14F-4D97-AF65-F5344CB8AC3E}">
        <p14:creationId xmlns:p14="http://schemas.microsoft.com/office/powerpoint/2010/main" val="387366267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9556" y="1183804"/>
            <a:ext cx="7568000" cy="5355312"/>
          </a:xfrm>
          <a:prstGeom prst="rect">
            <a:avLst/>
          </a:prstGeom>
        </p:spPr>
        <p:txBody>
          <a:bodyPr wrap="square">
            <a:spAutoFit/>
          </a:bodyPr>
          <a:lstStyle/>
          <a:p>
            <a:pPr marL="342900" indent="-342900">
              <a:buAutoNum type="arabicPeriod"/>
            </a:pPr>
            <a:r>
              <a:rPr lang="en-SE" dirty="0" smtClean="0"/>
              <a:t>Solve Rosalind #gc: </a:t>
            </a:r>
            <a:r>
              <a:rPr lang="en-US" dirty="0" smtClean="0"/>
              <a:t>Computing </a:t>
            </a:r>
            <a:r>
              <a:rPr lang="en-US" dirty="0"/>
              <a:t>GC </a:t>
            </a:r>
            <a:r>
              <a:rPr lang="en-US" dirty="0" smtClean="0"/>
              <a:t>Content</a:t>
            </a:r>
            <a:r>
              <a:rPr lang="en-SE" dirty="0" smtClean="0"/>
              <a:t>: </a:t>
            </a:r>
            <a:r>
              <a:rPr lang="en-US" dirty="0" smtClean="0">
                <a:hlinkClick r:id="rId2"/>
              </a:rPr>
              <a:t>http</a:t>
            </a:r>
            <a:r>
              <a:rPr lang="en-US" dirty="0">
                <a:hlinkClick r:id="rId2"/>
              </a:rPr>
              <a:t>://rosalind.info/problems/gc</a:t>
            </a:r>
            <a:r>
              <a:rPr lang="en-US" dirty="0" smtClean="0">
                <a:hlinkClick r:id="rId2"/>
              </a:rPr>
              <a:t>/</a:t>
            </a:r>
            <a:endParaRPr lang="en-SE" dirty="0" smtClean="0"/>
          </a:p>
          <a:p>
            <a:pPr marL="342900" indent="-342900">
              <a:buAutoNum type="arabicPeriod"/>
            </a:pPr>
            <a:endParaRPr lang="en-SE" dirty="0"/>
          </a:p>
          <a:p>
            <a:pPr marL="342900" indent="-342900">
              <a:buAutoNum type="arabicPeriod"/>
            </a:pPr>
            <a:r>
              <a:rPr lang="en-SE" dirty="0" smtClean="0"/>
              <a:t>Download the FASTA sequence and compute the GC contents of either of the following fruit fly genes: </a:t>
            </a:r>
          </a:p>
          <a:p>
            <a:pPr marL="342900" indent="-342900">
              <a:buAutoNum type="arabicPeriod"/>
            </a:pPr>
            <a:endParaRPr lang="en-SE" dirty="0" smtClean="0"/>
          </a:p>
          <a:p>
            <a:pPr marL="800100" lvl="1" indent="-342900">
              <a:buFontTx/>
              <a:buAutoNum type="arabicPeriod"/>
            </a:pPr>
            <a:r>
              <a:rPr lang="en-US" dirty="0"/>
              <a:t>Swiss </a:t>
            </a:r>
            <a:r>
              <a:rPr lang="en-US" dirty="0" smtClean="0"/>
              <a:t>Cheese</a:t>
            </a:r>
            <a:endParaRPr lang="en-SE" dirty="0" smtClean="0"/>
          </a:p>
          <a:p>
            <a:pPr marL="800100" lvl="1" indent="-342900">
              <a:buFontTx/>
              <a:buAutoNum type="arabicPeriod"/>
            </a:pPr>
            <a:r>
              <a:rPr lang="en-US" dirty="0"/>
              <a:t>Ken and Barbie</a:t>
            </a:r>
          </a:p>
          <a:p>
            <a:pPr marL="800100" lvl="1" indent="-342900">
              <a:buFontTx/>
              <a:buAutoNum type="arabicPeriod"/>
            </a:pPr>
            <a:r>
              <a:rPr lang="en-US" dirty="0"/>
              <a:t>Cheap </a:t>
            </a:r>
            <a:r>
              <a:rPr lang="en-US" dirty="0" smtClean="0"/>
              <a:t>Date</a:t>
            </a:r>
            <a:endParaRPr lang="en-US" dirty="0"/>
          </a:p>
          <a:p>
            <a:pPr marL="342900" indent="-342900">
              <a:buAutoNum type="arabicPeriod"/>
            </a:pPr>
            <a:endParaRPr lang="en-SE" dirty="0" smtClean="0"/>
          </a:p>
          <a:p>
            <a:pPr marL="342900" indent="-342900">
              <a:buAutoNum type="arabicPeriod"/>
            </a:pPr>
            <a:r>
              <a:rPr lang="en-SE" dirty="0" smtClean="0"/>
              <a:t>Download the complete human genome from NCBI Genome database</a:t>
            </a:r>
          </a:p>
          <a:p>
            <a:pPr marL="800100" lvl="1" indent="-342900">
              <a:buAutoNum type="arabicPeriod"/>
            </a:pPr>
            <a:r>
              <a:rPr lang="en-SE" dirty="0" smtClean="0"/>
              <a:t>Go to </a:t>
            </a:r>
            <a:r>
              <a:rPr lang="en-US" dirty="0">
                <a:hlinkClick r:id="rId3"/>
              </a:rPr>
              <a:t>https://</a:t>
            </a:r>
            <a:r>
              <a:rPr lang="en-US" dirty="0" smtClean="0">
                <a:hlinkClick r:id="rId3"/>
              </a:rPr>
              <a:t>www.ncbi.nlm.nih.gov/genome</a:t>
            </a:r>
            <a:r>
              <a:rPr lang="en-SE" dirty="0" smtClean="0"/>
              <a:t> </a:t>
            </a:r>
          </a:p>
          <a:p>
            <a:pPr marL="800100" lvl="1" indent="-342900">
              <a:buAutoNum type="arabicPeriod"/>
            </a:pPr>
            <a:r>
              <a:rPr lang="en-SE" dirty="0" smtClean="0"/>
              <a:t>Search for Homo Sapiens (</a:t>
            </a:r>
            <a:r>
              <a:rPr lang="en-US" dirty="0">
                <a:hlinkClick r:id="rId4"/>
              </a:rPr>
              <a:t>https://www.ncbi.nlm.nih.gov/genome/?term=Homo+sapiens</a:t>
            </a:r>
            <a:r>
              <a:rPr lang="en-SE" dirty="0" smtClean="0"/>
              <a:t>)</a:t>
            </a:r>
          </a:p>
          <a:p>
            <a:pPr marL="800100" lvl="1" indent="-342900">
              <a:buAutoNum type="arabicPeriod"/>
            </a:pPr>
            <a:r>
              <a:rPr lang="en-SE" dirty="0" smtClean="0"/>
              <a:t>Download the full genome sequence by clicking at “genome” (shown):</a:t>
            </a:r>
          </a:p>
          <a:p>
            <a:pPr marL="800100" lvl="1" indent="-342900">
              <a:buAutoNum type="arabicPeriod"/>
            </a:pPr>
            <a:r>
              <a:rPr lang="en-SE" dirty="0" smtClean="0"/>
              <a:t>What is the GC content of the human genome? Is it eqaul across the chromosomes? </a:t>
            </a:r>
          </a:p>
          <a:p>
            <a:pPr marL="800100" lvl="1" indent="-342900">
              <a:buAutoNum type="arabicPeriod"/>
            </a:pPr>
            <a:r>
              <a:rPr lang="en-SE" dirty="0" smtClean="0"/>
              <a:t>How many genes are there in each chromosome? </a:t>
            </a:r>
            <a:endParaRPr lang="en-SE" dirty="0"/>
          </a:p>
          <a:p>
            <a:pPr marL="800100" lvl="1" indent="-342900">
              <a:buAutoNum type="arabicPeriod"/>
            </a:pPr>
            <a:r>
              <a:rPr lang="en-SE" dirty="0" smtClean="0"/>
              <a:t>How many protein coding genes are there in each chromosome?</a:t>
            </a:r>
          </a:p>
        </p:txBody>
      </p:sp>
      <p:sp>
        <p:nvSpPr>
          <p:cNvPr id="3" name="TextBox 2"/>
          <p:cNvSpPr txBox="1"/>
          <p:nvPr/>
        </p:nvSpPr>
        <p:spPr>
          <a:xfrm>
            <a:off x="279556" y="117498"/>
            <a:ext cx="8319562" cy="892552"/>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SE" sz="1400" dirty="0" smtClean="0"/>
              <a:t>Task #3</a:t>
            </a:r>
          </a:p>
          <a:p>
            <a:r>
              <a:rPr lang="en-SE" sz="1400" dirty="0" smtClean="0"/>
              <a:t> </a:t>
            </a:r>
          </a:p>
          <a:p>
            <a:r>
              <a:rPr lang="en-SE" sz="2400" dirty="0" smtClean="0"/>
              <a:t>Compute the GC content</a:t>
            </a:r>
            <a:endParaRPr lang="en-GB" sz="2400" dirty="0" smtClean="0"/>
          </a:p>
        </p:txBody>
      </p:sp>
      <p:pic>
        <p:nvPicPr>
          <p:cNvPr id="5" name="Picture 4"/>
          <p:cNvPicPr>
            <a:picLocks noChangeAspect="1"/>
          </p:cNvPicPr>
          <p:nvPr/>
        </p:nvPicPr>
        <p:blipFill>
          <a:blip r:embed="rId5"/>
          <a:stretch>
            <a:fillRect/>
          </a:stretch>
        </p:blipFill>
        <p:spPr>
          <a:xfrm>
            <a:off x="7847556" y="4819552"/>
            <a:ext cx="4133654" cy="858565"/>
          </a:xfrm>
          <a:prstGeom prst="rect">
            <a:avLst/>
          </a:prstGeom>
        </p:spPr>
      </p:pic>
      <p:sp>
        <p:nvSpPr>
          <p:cNvPr id="6" name="Right Arrow 5"/>
          <p:cNvSpPr/>
          <p:nvPr/>
        </p:nvSpPr>
        <p:spPr>
          <a:xfrm rot="13664516">
            <a:off x="10482385" y="5352587"/>
            <a:ext cx="332810" cy="215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441931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478757" y="2454795"/>
            <a:ext cx="4733054" cy="2484854"/>
          </a:xfrm>
          <a:prstGeom prst="rect">
            <a:avLst/>
          </a:prstGeom>
        </p:spPr>
      </p:pic>
      <p:sp>
        <p:nvSpPr>
          <p:cNvPr id="2" name="Title 1"/>
          <p:cNvSpPr>
            <a:spLocks noGrp="1"/>
          </p:cNvSpPr>
          <p:nvPr>
            <p:ph type="title"/>
          </p:nvPr>
        </p:nvSpPr>
        <p:spPr>
          <a:xfrm>
            <a:off x="838200" y="365125"/>
            <a:ext cx="8587636" cy="486645"/>
          </a:xfrm>
        </p:spPr>
        <p:txBody>
          <a:bodyPr>
            <a:normAutofit fontScale="90000"/>
          </a:bodyPr>
          <a:lstStyle/>
          <a:p>
            <a:r>
              <a:rPr lang="en-SE" dirty="0" smtClean="0"/>
              <a:t>Mutations and genomic variations</a:t>
            </a:r>
            <a:endParaRPr lang="en-US" dirty="0"/>
          </a:p>
        </p:txBody>
      </p:sp>
      <p:pic>
        <p:nvPicPr>
          <p:cNvPr id="2050" name="Picture 2" descr="Point Mutations | BioNinj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8757" y="1386280"/>
            <a:ext cx="4915341" cy="166272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736675" y="1359074"/>
            <a:ext cx="4568098" cy="3196911"/>
          </a:xfrm>
          <a:prstGeom prst="rect">
            <a:avLst/>
          </a:prstGeom>
        </p:spPr>
      </p:pic>
      <p:sp>
        <p:nvSpPr>
          <p:cNvPr id="5" name="TextBox 4"/>
          <p:cNvSpPr txBox="1"/>
          <p:nvPr/>
        </p:nvSpPr>
        <p:spPr>
          <a:xfrm>
            <a:off x="6478757" y="1024826"/>
            <a:ext cx="1953933" cy="369332"/>
          </a:xfrm>
          <a:prstGeom prst="rect">
            <a:avLst/>
          </a:prstGeom>
          <a:noFill/>
        </p:spPr>
        <p:txBody>
          <a:bodyPr wrap="none" rtlCol="0">
            <a:spAutoFit/>
          </a:bodyPr>
          <a:lstStyle/>
          <a:p>
            <a:r>
              <a:rPr lang="en-SE" i="1" dirty="0" smtClean="0"/>
              <a:t>Types of mutations</a:t>
            </a:r>
            <a:endParaRPr lang="en-US" i="1" dirty="0"/>
          </a:p>
        </p:txBody>
      </p:sp>
      <p:sp>
        <p:nvSpPr>
          <p:cNvPr id="8" name="TextBox 7"/>
          <p:cNvSpPr txBox="1"/>
          <p:nvPr/>
        </p:nvSpPr>
        <p:spPr>
          <a:xfrm>
            <a:off x="736675" y="5063289"/>
            <a:ext cx="11045032" cy="1600438"/>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SE" sz="1400" dirty="0" smtClean="0"/>
              <a:t>A mutation or genomic variation is a change in DNA sequence. </a:t>
            </a:r>
          </a:p>
          <a:p>
            <a:endParaRPr lang="en-SE" sz="1400" dirty="0"/>
          </a:p>
          <a:p>
            <a:r>
              <a:rPr lang="en-SE" sz="1400" dirty="0" smtClean="0"/>
              <a:t>There is also another definition for a mutation that distinguishes it from common genetic variants (polymorphisms), and may be </a:t>
            </a:r>
            <a:r>
              <a:rPr lang="en-SE" sz="1400" b="1" dirty="0" smtClean="0"/>
              <a:t>simplified </a:t>
            </a:r>
            <a:r>
              <a:rPr lang="en-SE" sz="1400" dirty="0" smtClean="0"/>
              <a:t>as: </a:t>
            </a:r>
            <a:endParaRPr lang="en-SE" sz="1400" dirty="0"/>
          </a:p>
          <a:p>
            <a:r>
              <a:rPr lang="en-SE" sz="1400" dirty="0" smtClean="0"/>
              <a:t>- A </a:t>
            </a:r>
            <a:r>
              <a:rPr lang="en-SE" sz="1400" b="1" dirty="0" smtClean="0"/>
              <a:t>mutation</a:t>
            </a:r>
            <a:r>
              <a:rPr lang="en-SE" sz="1400" dirty="0" smtClean="0"/>
              <a:t> is a genomic </a:t>
            </a:r>
            <a:r>
              <a:rPr lang="en-SE" sz="1400" b="1" dirty="0" smtClean="0"/>
              <a:t>variation</a:t>
            </a:r>
            <a:r>
              <a:rPr lang="en-SE" sz="1400" dirty="0" smtClean="0"/>
              <a:t> that occurs in less than 1% of a population. </a:t>
            </a:r>
          </a:p>
          <a:p>
            <a:r>
              <a:rPr lang="en-SE" sz="1400" dirty="0" smtClean="0"/>
              <a:t>- A </a:t>
            </a:r>
            <a:r>
              <a:rPr lang="en-SE" sz="1400" b="1" dirty="0" smtClean="0"/>
              <a:t>polymorphism</a:t>
            </a:r>
            <a:r>
              <a:rPr lang="en-SE" sz="1400" dirty="0" smtClean="0"/>
              <a:t> (e.g. SNP = single nucleotide polymorphism) is a genomic variation that occurs in more than 1% of a population. </a:t>
            </a:r>
          </a:p>
          <a:p>
            <a:pPr marL="285750" indent="-285750">
              <a:buFontTx/>
              <a:buChar char="-"/>
            </a:pPr>
            <a:endParaRPr lang="en-SE" sz="1400" dirty="0"/>
          </a:p>
          <a:p>
            <a:r>
              <a:rPr lang="en-SE" sz="1400" i="1" dirty="0" smtClean="0"/>
              <a:t>NOTE: </a:t>
            </a:r>
            <a:r>
              <a:rPr lang="en-SE" sz="1400" dirty="0" smtClean="0"/>
              <a:t>The definitions may vary and it is always important to understand the context and usage of the words variant, mutation and polymorphisms.</a:t>
            </a:r>
          </a:p>
        </p:txBody>
      </p:sp>
    </p:spTree>
    <p:extLst>
      <p:ext uri="{BB962C8B-B14F-4D97-AF65-F5344CB8AC3E}">
        <p14:creationId xmlns:p14="http://schemas.microsoft.com/office/powerpoint/2010/main" val="95231946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1211746" y="3560000"/>
            <a:ext cx="3792647" cy="2629258"/>
          </a:xfrm>
          <a:prstGeom prst="rect">
            <a:avLst/>
          </a:prstGeom>
        </p:spPr>
      </p:pic>
      <p:grpSp>
        <p:nvGrpSpPr>
          <p:cNvPr id="4" name="Group 3"/>
          <p:cNvGrpSpPr/>
          <p:nvPr/>
        </p:nvGrpSpPr>
        <p:grpSpPr>
          <a:xfrm>
            <a:off x="398871" y="977032"/>
            <a:ext cx="5031162" cy="2511468"/>
            <a:chOff x="2001983" y="1573189"/>
            <a:chExt cx="7865143" cy="3826621"/>
          </a:xfrm>
        </p:grpSpPr>
        <p:pic>
          <p:nvPicPr>
            <p:cNvPr id="2050" name="Picture 2" descr="http://41.media.tumblr.com/901d6a478143ace5ba1005dabc96ce36/tumblr_neoyriONLg1ruc976o2_500.jpg"/>
            <p:cNvPicPr>
              <a:picLocks noChangeAspect="1" noChangeArrowheads="1"/>
            </p:cNvPicPr>
            <p:nvPr/>
          </p:nvPicPr>
          <p:blipFill rotWithShape="1">
            <a:blip r:embed="rId3">
              <a:extLst>
                <a:ext uri="{28A0092B-C50C-407E-A947-70E740481C1C}">
                  <a14:useLocalDpi xmlns:a14="http://schemas.microsoft.com/office/drawing/2010/main" val="0"/>
                </a:ext>
              </a:extLst>
            </a:blip>
            <a:srcRect l="11636" t="4545" r="2255" b="6866"/>
            <a:stretch/>
          </p:blipFill>
          <p:spPr bwMode="auto">
            <a:xfrm>
              <a:off x="2001983" y="2213264"/>
              <a:ext cx="4100945" cy="31726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2858948" y="1573189"/>
              <a:ext cx="2177459" cy="511172"/>
            </a:xfrm>
            <a:prstGeom prst="rect">
              <a:avLst/>
            </a:prstGeom>
            <a:noFill/>
          </p:spPr>
          <p:txBody>
            <a:bodyPr wrap="none" rtlCol="0">
              <a:spAutoFit/>
            </a:bodyPr>
            <a:lstStyle/>
            <a:p>
              <a:pPr algn="ctr"/>
              <a:r>
                <a:rPr lang="hy-AM" sz="2400" dirty="0" smtClean="0"/>
                <a:t>Expectations</a:t>
              </a:r>
              <a:endParaRPr lang="en-US" sz="2400" dirty="0"/>
            </a:p>
          </p:txBody>
        </p:sp>
        <p:sp>
          <p:nvSpPr>
            <p:cNvPr id="5" name="TextBox 4"/>
            <p:cNvSpPr txBox="1"/>
            <p:nvPr/>
          </p:nvSpPr>
          <p:spPr>
            <a:xfrm>
              <a:off x="7444737" y="1593151"/>
              <a:ext cx="1264416" cy="511172"/>
            </a:xfrm>
            <a:prstGeom prst="rect">
              <a:avLst/>
            </a:prstGeom>
            <a:noFill/>
          </p:spPr>
          <p:txBody>
            <a:bodyPr wrap="none" rtlCol="0">
              <a:spAutoFit/>
            </a:bodyPr>
            <a:lstStyle/>
            <a:p>
              <a:pPr algn="r"/>
              <a:r>
                <a:rPr lang="hy-AM" sz="2400" dirty="0" smtClean="0"/>
                <a:t>Reality</a:t>
              </a:r>
              <a:endParaRPr lang="en-US" sz="2400" dirty="0"/>
            </a:p>
          </p:txBody>
        </p:sp>
        <p:pic>
          <p:nvPicPr>
            <p:cNvPr id="2054" name="Picture 6" descr="https://fbcdn-sphotos-f-a.akamaihd.net/hphotos-ak-xpf1/v/t1.0-9/923030_603167066363130_1842971262_n.jpg?oh=948b41919cbd6e8656ef6535cc1f314d&amp;oe=57E00698&amp;__gda__=1473813969_702c9b1b9205b6cce82a04bdc22f4441"/>
            <p:cNvPicPr>
              <a:picLocks noChangeAspect="1" noChangeArrowheads="1"/>
            </p:cNvPicPr>
            <p:nvPr/>
          </p:nvPicPr>
          <p:blipFill rotWithShape="1">
            <a:blip r:embed="rId4">
              <a:extLst>
                <a:ext uri="{28A0092B-C50C-407E-A947-70E740481C1C}">
                  <a14:useLocalDpi xmlns:a14="http://schemas.microsoft.com/office/drawing/2010/main" val="0"/>
                </a:ext>
              </a:extLst>
            </a:blip>
            <a:srcRect l="37727" t="14124" r="22576" b="39412"/>
            <a:stretch/>
          </p:blipFill>
          <p:spPr bwMode="auto">
            <a:xfrm>
              <a:off x="6237235" y="2213265"/>
              <a:ext cx="3629891" cy="3186545"/>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itle 2"/>
          <p:cNvSpPr>
            <a:spLocks noGrp="1"/>
          </p:cNvSpPr>
          <p:nvPr>
            <p:ph type="title"/>
          </p:nvPr>
        </p:nvSpPr>
        <p:spPr>
          <a:xfrm>
            <a:off x="330896" y="89552"/>
            <a:ext cx="6545893" cy="605643"/>
          </a:xfrm>
        </p:spPr>
        <p:txBody>
          <a:bodyPr>
            <a:noAutofit/>
          </a:bodyPr>
          <a:lstStyle/>
          <a:p>
            <a:r>
              <a:rPr lang="hy-AM" sz="2800" dirty="0" smtClean="0"/>
              <a:t>Curly hair: a genetically defined phenotype?</a:t>
            </a:r>
            <a:endParaRPr lang="en-US" sz="2800" dirty="0"/>
          </a:p>
        </p:txBody>
      </p:sp>
      <p:sp>
        <p:nvSpPr>
          <p:cNvPr id="7" name="TextBox 6"/>
          <p:cNvSpPr txBox="1"/>
          <p:nvPr/>
        </p:nvSpPr>
        <p:spPr>
          <a:xfrm>
            <a:off x="220413" y="4689963"/>
            <a:ext cx="796948" cy="646331"/>
          </a:xfrm>
          <a:prstGeom prst="rect">
            <a:avLst/>
          </a:prstGeom>
          <a:noFill/>
        </p:spPr>
        <p:txBody>
          <a:bodyPr wrap="none" rtlCol="0">
            <a:spAutoFit/>
          </a:bodyPr>
          <a:lstStyle/>
          <a:p>
            <a:pPr algn="ctr"/>
            <a:r>
              <a:rPr lang="en-SE" dirty="0" smtClean="0"/>
              <a:t>Hair </a:t>
            </a:r>
          </a:p>
          <a:p>
            <a:pPr algn="ctr"/>
            <a:r>
              <a:rPr lang="en-SE" dirty="0" smtClean="0"/>
              <a:t>follicle</a:t>
            </a:r>
          </a:p>
        </p:txBody>
      </p:sp>
      <p:sp>
        <p:nvSpPr>
          <p:cNvPr id="8" name="Rectangle 7"/>
          <p:cNvSpPr/>
          <p:nvPr/>
        </p:nvSpPr>
        <p:spPr>
          <a:xfrm>
            <a:off x="3108069" y="6317127"/>
            <a:ext cx="2281394" cy="261610"/>
          </a:xfrm>
          <a:prstGeom prst="rect">
            <a:avLst/>
          </a:prstGeom>
        </p:spPr>
        <p:txBody>
          <a:bodyPr wrap="none">
            <a:spAutoFit/>
          </a:bodyPr>
          <a:lstStyle/>
          <a:p>
            <a:r>
              <a:rPr lang="en-US" sz="1100" dirty="0">
                <a:solidFill>
                  <a:srgbClr val="005274"/>
                </a:solidFill>
                <a:latin typeface="Open Sans"/>
                <a:hlinkClick r:id="rId5"/>
              </a:rPr>
              <a:t>https://doi.org/10.1111/exd.13347</a:t>
            </a:r>
            <a:endParaRPr lang="en-US" sz="1100" dirty="0"/>
          </a:p>
        </p:txBody>
      </p:sp>
      <p:pic>
        <p:nvPicPr>
          <p:cNvPr id="10" name="Picture 9"/>
          <p:cNvPicPr>
            <a:picLocks noChangeAspect="1"/>
          </p:cNvPicPr>
          <p:nvPr/>
        </p:nvPicPr>
        <p:blipFill>
          <a:blip r:embed="rId6"/>
          <a:stretch>
            <a:fillRect/>
          </a:stretch>
        </p:blipFill>
        <p:spPr>
          <a:xfrm>
            <a:off x="6540239" y="1542907"/>
            <a:ext cx="4875400" cy="1831093"/>
          </a:xfrm>
          <a:prstGeom prst="rect">
            <a:avLst/>
          </a:prstGeom>
        </p:spPr>
      </p:pic>
      <p:graphicFrame>
        <p:nvGraphicFramePr>
          <p:cNvPr id="11" name="Table 10"/>
          <p:cNvGraphicFramePr>
            <a:graphicFrameLocks noGrp="1"/>
          </p:cNvGraphicFramePr>
          <p:nvPr>
            <p:extLst>
              <p:ext uri="{D42A27DB-BD31-4B8C-83A1-F6EECF244321}">
                <p14:modId xmlns:p14="http://schemas.microsoft.com/office/powerpoint/2010/main" val="2343271520"/>
              </p:ext>
            </p:extLst>
          </p:nvPr>
        </p:nvGraphicFramePr>
        <p:xfrm>
          <a:off x="6540239" y="3729191"/>
          <a:ext cx="4920630" cy="2849546"/>
        </p:xfrm>
        <a:graphic>
          <a:graphicData uri="http://schemas.openxmlformats.org/drawingml/2006/table">
            <a:tbl>
              <a:tblPr/>
              <a:tblGrid>
                <a:gridCol w="1467891">
                  <a:extLst>
                    <a:ext uri="{9D8B030D-6E8A-4147-A177-3AD203B41FA5}">
                      <a16:colId xmlns:a16="http://schemas.microsoft.com/office/drawing/2014/main" val="210475245"/>
                    </a:ext>
                  </a:extLst>
                </a:gridCol>
                <a:gridCol w="958850">
                  <a:extLst>
                    <a:ext uri="{9D8B030D-6E8A-4147-A177-3AD203B41FA5}">
                      <a16:colId xmlns:a16="http://schemas.microsoft.com/office/drawing/2014/main" val="90813098"/>
                    </a:ext>
                  </a:extLst>
                </a:gridCol>
                <a:gridCol w="2493889">
                  <a:extLst>
                    <a:ext uri="{9D8B030D-6E8A-4147-A177-3AD203B41FA5}">
                      <a16:colId xmlns:a16="http://schemas.microsoft.com/office/drawing/2014/main" val="1481339983"/>
                    </a:ext>
                  </a:extLst>
                </a:gridCol>
              </a:tblGrid>
              <a:tr h="59394">
                <a:tc>
                  <a:txBody>
                    <a:bodyPr/>
                    <a:lstStyle/>
                    <a:p>
                      <a:pPr algn="l" fontAlgn="t"/>
                      <a:r>
                        <a:rPr lang="en-US" sz="1000" b="1">
                          <a:solidFill>
                            <a:srgbClr val="000000"/>
                          </a:solidFill>
                          <a:effectLst/>
                        </a:rPr>
                        <a:t>Protein biomarkers SNPs</a:t>
                      </a:r>
                    </a:p>
                  </a:txBody>
                  <a:tcPr marL="7871" marR="7871" marT="7871" marB="7871">
                    <a:lnL>
                      <a:noFill/>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EEEEEE"/>
                    </a:solidFill>
                  </a:tcPr>
                </a:tc>
                <a:tc>
                  <a:txBody>
                    <a:bodyPr/>
                    <a:lstStyle/>
                    <a:p>
                      <a:pPr algn="l" fontAlgn="t"/>
                      <a:r>
                        <a:rPr lang="en-US" sz="1000" b="1" dirty="0" err="1">
                          <a:solidFill>
                            <a:srgbClr val="000000"/>
                          </a:solidFill>
                          <a:effectLst/>
                        </a:rPr>
                        <a:t>Localisation</a:t>
                      </a:r>
                      <a:endParaRPr lang="en-US" sz="1000" b="1" dirty="0">
                        <a:solidFill>
                          <a:srgbClr val="000000"/>
                        </a:solidFill>
                        <a:effectLst/>
                      </a:endParaRPr>
                    </a:p>
                  </a:txBody>
                  <a:tcPr marL="7871" marR="7871" marT="7871" marB="7871">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EEEEEE"/>
                    </a:solidFill>
                  </a:tcPr>
                </a:tc>
                <a:tc>
                  <a:txBody>
                    <a:bodyPr/>
                    <a:lstStyle/>
                    <a:p>
                      <a:pPr algn="l" fontAlgn="t"/>
                      <a:r>
                        <a:rPr lang="en-US" sz="1000" b="1">
                          <a:solidFill>
                            <a:srgbClr val="000000"/>
                          </a:solidFill>
                          <a:effectLst/>
                        </a:rPr>
                        <a:t>Asymmetry</a:t>
                      </a:r>
                    </a:p>
                  </a:txBody>
                  <a:tcPr marL="7871" marR="7871" marT="7871" marB="7871">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EEEEEE"/>
                    </a:solidFill>
                  </a:tcPr>
                </a:tc>
                <a:extLst>
                  <a:ext uri="{0D108BD9-81ED-4DB2-BD59-A6C34878D82A}">
                    <a16:rowId xmlns:a16="http://schemas.microsoft.com/office/drawing/2014/main" val="2076782721"/>
                  </a:ext>
                </a:extLst>
              </a:tr>
              <a:tr h="114339">
                <a:tc>
                  <a:txBody>
                    <a:bodyPr/>
                    <a:lstStyle/>
                    <a:p>
                      <a:pPr algn="l" fontAlgn="t"/>
                      <a:r>
                        <a:rPr lang="en-US" sz="1000" b="0" dirty="0">
                          <a:effectLst/>
                        </a:rPr>
                        <a:t>K38</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tc>
                  <a:txBody>
                    <a:bodyPr/>
                    <a:lstStyle/>
                    <a:p>
                      <a:pPr algn="l" fontAlgn="t"/>
                      <a:r>
                        <a:rPr lang="en-US" sz="1000" b="0">
                          <a:effectLst/>
                        </a:rPr>
                        <a:t>Cortex</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tc>
                  <a:txBody>
                    <a:bodyPr/>
                    <a:lstStyle/>
                    <a:p>
                      <a:pPr algn="l" fontAlgn="t"/>
                      <a:r>
                        <a:rPr lang="en-GB" sz="700" b="0" dirty="0">
                          <a:effectLst/>
                        </a:rPr>
                        <a:t>Earlier expression on concave side</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474188645"/>
                  </a:ext>
                </a:extLst>
              </a:tr>
              <a:tr h="114339">
                <a:tc>
                  <a:txBody>
                    <a:bodyPr/>
                    <a:lstStyle/>
                    <a:p>
                      <a:pPr algn="l" fontAlgn="t"/>
                      <a:r>
                        <a:rPr lang="en-US" sz="1000" b="0">
                          <a:effectLst/>
                        </a:rPr>
                        <a:t>K82</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tc>
                  <a:txBody>
                    <a:bodyPr/>
                    <a:lstStyle/>
                    <a:p>
                      <a:pPr algn="l" fontAlgn="t"/>
                      <a:r>
                        <a:rPr lang="en-US" sz="1000" b="0">
                          <a:effectLst/>
                        </a:rPr>
                        <a:t>Cuticle</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tc>
                  <a:txBody>
                    <a:bodyPr/>
                    <a:lstStyle/>
                    <a:p>
                      <a:pPr algn="l" fontAlgn="t"/>
                      <a:r>
                        <a:rPr lang="en-GB" sz="700" b="0">
                          <a:effectLst/>
                        </a:rPr>
                        <a:t>Later expression on convex side</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4270468931"/>
                  </a:ext>
                </a:extLst>
              </a:tr>
              <a:tr h="168172">
                <a:tc>
                  <a:txBody>
                    <a:bodyPr/>
                    <a:lstStyle/>
                    <a:p>
                      <a:pPr algn="l" fontAlgn="t"/>
                      <a:r>
                        <a:rPr lang="en-US" sz="1000" b="0">
                          <a:effectLst/>
                        </a:rPr>
                        <a:t>Ki67</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tc>
                  <a:txBody>
                    <a:bodyPr/>
                    <a:lstStyle/>
                    <a:p>
                      <a:pPr algn="l" fontAlgn="t"/>
                      <a:r>
                        <a:rPr lang="en-US" sz="1000" b="0">
                          <a:effectLst/>
                        </a:rPr>
                        <a:t>Bulb matrix</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tc>
                  <a:txBody>
                    <a:bodyPr/>
                    <a:lstStyle/>
                    <a:p>
                      <a:pPr algn="l" fontAlgn="t"/>
                      <a:r>
                        <a:rPr lang="en-GB" sz="700" b="0" dirty="0">
                          <a:effectLst/>
                        </a:rPr>
                        <a:t>Proliferation is above the line of “Auber” on the convex side</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364182301"/>
                  </a:ext>
                </a:extLst>
              </a:tr>
              <a:tr h="114339">
                <a:tc>
                  <a:txBody>
                    <a:bodyPr/>
                    <a:lstStyle/>
                    <a:p>
                      <a:pPr algn="l" fontAlgn="t"/>
                      <a:r>
                        <a:rPr lang="en-US" sz="1000" b="0">
                          <a:effectLst/>
                        </a:rPr>
                        <a:t>K14</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tc>
                  <a:txBody>
                    <a:bodyPr/>
                    <a:lstStyle/>
                    <a:p>
                      <a:pPr algn="l" fontAlgn="t"/>
                      <a:r>
                        <a:rPr lang="en-US" sz="1000" b="0">
                          <a:effectLst/>
                        </a:rPr>
                        <a:t>ORS</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tc>
                  <a:txBody>
                    <a:bodyPr/>
                    <a:lstStyle/>
                    <a:p>
                      <a:pPr algn="l" fontAlgn="t"/>
                      <a:r>
                        <a:rPr lang="en-GB" sz="700" b="0" dirty="0">
                          <a:effectLst/>
                        </a:rPr>
                        <a:t>ORS is thicker on the concave side</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300851821"/>
                  </a:ext>
                </a:extLst>
              </a:tr>
              <a:tr h="114339">
                <a:tc>
                  <a:txBody>
                    <a:bodyPr/>
                    <a:lstStyle/>
                    <a:p>
                      <a:pPr algn="l" fontAlgn="t"/>
                      <a:r>
                        <a:rPr lang="en-US" sz="1000" b="0">
                          <a:effectLst/>
                        </a:rPr>
                        <a:t>IGFBP‐5</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tc>
                  <a:txBody>
                    <a:bodyPr/>
                    <a:lstStyle/>
                    <a:p>
                      <a:pPr algn="l" fontAlgn="t"/>
                      <a:r>
                        <a:rPr lang="en-US" sz="1000" b="0">
                          <a:effectLst/>
                        </a:rPr>
                        <a:t>ORS</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tc>
                  <a:txBody>
                    <a:bodyPr/>
                    <a:lstStyle/>
                    <a:p>
                      <a:pPr algn="l" fontAlgn="t"/>
                      <a:r>
                        <a:rPr lang="en-GB" sz="700" b="0" dirty="0">
                          <a:effectLst/>
                        </a:rPr>
                        <a:t>Greater expression on convex side</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3197469345"/>
                  </a:ext>
                </a:extLst>
              </a:tr>
              <a:tr h="168172">
                <a:tc>
                  <a:txBody>
                    <a:bodyPr/>
                    <a:lstStyle/>
                    <a:p>
                      <a:pPr algn="l" fontAlgn="t"/>
                      <a:r>
                        <a:rPr lang="en-US" sz="1000" b="0" dirty="0">
                          <a:effectLst/>
                        </a:rPr>
                        <a:t>K74</a:t>
                      </a:r>
                    </a:p>
                    <a:p>
                      <a:pPr algn="l" fontAlgn="t"/>
                      <a:r>
                        <a:rPr lang="en-US" sz="1000" b="0" dirty="0">
                          <a:effectLst/>
                        </a:rPr>
                        <a:t>K74 SNPs</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tc>
                  <a:txBody>
                    <a:bodyPr/>
                    <a:lstStyle/>
                    <a:p>
                      <a:pPr algn="l" fontAlgn="t"/>
                      <a:r>
                        <a:rPr lang="en-US" sz="1000" b="0" dirty="0">
                          <a:effectLst/>
                        </a:rPr>
                        <a:t>IRS</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tc>
                  <a:txBody>
                    <a:bodyPr/>
                    <a:lstStyle/>
                    <a:p>
                      <a:pPr algn="l" fontAlgn="t"/>
                      <a:r>
                        <a:rPr lang="en-GB" sz="700" b="0" dirty="0">
                          <a:effectLst/>
                        </a:rPr>
                        <a:t>Mutations give rise to woolly hair</a:t>
                      </a:r>
                    </a:p>
                    <a:p>
                      <a:pPr algn="l" fontAlgn="t"/>
                      <a:r>
                        <a:rPr lang="en-GB" sz="700" b="0" dirty="0">
                          <a:effectLst/>
                        </a:rPr>
                        <a:t>rs3912631, &lt;3×10</a:t>
                      </a:r>
                      <a:r>
                        <a:rPr lang="en-GB" sz="700" b="0" baseline="30000" dirty="0">
                          <a:effectLst/>
                        </a:rPr>
                        <a:t>−05</a:t>
                      </a:r>
                      <a:endParaRPr lang="en-GB" sz="700" b="0" dirty="0">
                        <a:effectLst/>
                      </a:endParaRP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755084246"/>
                  </a:ext>
                </a:extLst>
              </a:tr>
              <a:tr h="168172">
                <a:tc>
                  <a:txBody>
                    <a:bodyPr/>
                    <a:lstStyle/>
                    <a:p>
                      <a:pPr algn="l" fontAlgn="t"/>
                      <a:r>
                        <a:rPr lang="en-US" sz="1000" b="0" dirty="0">
                          <a:effectLst/>
                        </a:rPr>
                        <a:t>K71</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tc>
                  <a:txBody>
                    <a:bodyPr/>
                    <a:lstStyle/>
                    <a:p>
                      <a:pPr algn="l" fontAlgn="t"/>
                      <a:r>
                        <a:rPr lang="en-US" sz="1000" b="0">
                          <a:effectLst/>
                        </a:rPr>
                        <a:t>IRS</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tc>
                  <a:txBody>
                    <a:bodyPr/>
                    <a:lstStyle/>
                    <a:p>
                      <a:pPr algn="l" fontAlgn="t"/>
                      <a:r>
                        <a:rPr lang="en-GB" sz="700" b="0" dirty="0">
                          <a:effectLst/>
                        </a:rPr>
                        <a:t>Mutations give rise to woolly hair and curly hair in dogs</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1636881157"/>
                  </a:ext>
                </a:extLst>
              </a:tr>
              <a:tr h="222005">
                <a:tc>
                  <a:txBody>
                    <a:bodyPr/>
                    <a:lstStyle/>
                    <a:p>
                      <a:pPr algn="l" fontAlgn="t"/>
                      <a:r>
                        <a:rPr lang="en-US" sz="1000" b="0">
                          <a:effectLst/>
                        </a:rPr>
                        <a:t>Trichohyalin</a:t>
                      </a:r>
                    </a:p>
                    <a:p>
                      <a:pPr algn="l" fontAlgn="t"/>
                      <a:r>
                        <a:rPr lang="en-US" sz="1000" b="0">
                          <a:effectLst/>
                        </a:rPr>
                        <a:t>TCCH SNPs</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tc>
                  <a:txBody>
                    <a:bodyPr/>
                    <a:lstStyle/>
                    <a:p>
                      <a:pPr algn="l" fontAlgn="t"/>
                      <a:r>
                        <a:rPr lang="en-US" sz="1000" b="0" dirty="0">
                          <a:effectLst/>
                        </a:rPr>
                        <a:t>IRS</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tc>
                  <a:txBody>
                    <a:bodyPr/>
                    <a:lstStyle/>
                    <a:p>
                      <a:pPr algn="l" fontAlgn="t"/>
                      <a:r>
                        <a:rPr lang="en-GB" sz="700" b="0" dirty="0">
                          <a:effectLst/>
                        </a:rPr>
                        <a:t>SNP associates with straighter hair in Caucasians</a:t>
                      </a:r>
                    </a:p>
                    <a:p>
                      <a:pPr algn="l" fontAlgn="t"/>
                      <a:r>
                        <a:rPr lang="en-GB" sz="700" b="0" dirty="0">
                          <a:effectLst/>
                        </a:rPr>
                        <a:t>Afd_1108920</a:t>
                      </a:r>
                      <a:r>
                        <a:rPr lang="en-GB" sz="700" b="1" u="sng" dirty="0">
                          <a:solidFill>
                            <a:srgbClr val="005274"/>
                          </a:solidFill>
                          <a:effectLst/>
                          <a:hlinkClick r:id="rId7" tooltip="Link to note"/>
                        </a:rPr>
                        <a:t>a</a:t>
                      </a:r>
                      <a:r>
                        <a:rPr lang="en-GB" sz="700" b="0" dirty="0">
                          <a:effectLst/>
                        </a:rPr>
                        <a:t> &lt;1×10</a:t>
                      </a:r>
                      <a:r>
                        <a:rPr lang="en-GB" sz="700" b="0" baseline="30000" dirty="0">
                          <a:effectLst/>
                        </a:rPr>
                        <a:t>−6</a:t>
                      </a:r>
                      <a:endParaRPr lang="en-GB" sz="700" b="0" dirty="0">
                        <a:effectLst/>
                      </a:endParaRP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2383629909"/>
                  </a:ext>
                </a:extLst>
              </a:tr>
              <a:tr h="168172">
                <a:tc>
                  <a:txBody>
                    <a:bodyPr/>
                    <a:lstStyle/>
                    <a:p>
                      <a:pPr algn="l" fontAlgn="t"/>
                      <a:r>
                        <a:rPr lang="en-US" sz="1000" b="0">
                          <a:effectLst/>
                        </a:rPr>
                        <a:t>Fibronectin</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tc>
                  <a:txBody>
                    <a:bodyPr/>
                    <a:lstStyle/>
                    <a:p>
                      <a:pPr algn="l" fontAlgn="t"/>
                      <a:r>
                        <a:rPr lang="en-US" sz="1000" b="0">
                          <a:effectLst/>
                        </a:rPr>
                        <a:t>CTS</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tc>
                  <a:txBody>
                    <a:bodyPr/>
                    <a:lstStyle/>
                    <a:p>
                      <a:pPr algn="l" fontAlgn="t"/>
                      <a:r>
                        <a:rPr lang="en-GB" sz="700" b="0" dirty="0">
                          <a:effectLst/>
                        </a:rPr>
                        <a:t>CTS is thicker on the concave side shown by fibronectin staining</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551607321"/>
                  </a:ext>
                </a:extLst>
              </a:tr>
              <a:tr h="598837">
                <a:tc>
                  <a:txBody>
                    <a:bodyPr/>
                    <a:lstStyle/>
                    <a:p>
                      <a:pPr algn="l" fontAlgn="t"/>
                      <a:r>
                        <a:rPr lang="en-US" sz="1000" b="0">
                          <a:effectLst/>
                        </a:rPr>
                        <a:t>CUTC</a:t>
                      </a:r>
                    </a:p>
                    <a:p>
                      <a:pPr algn="l" fontAlgn="t"/>
                      <a:r>
                        <a:rPr lang="en-US" sz="1000" b="0">
                          <a:effectLst/>
                        </a:rPr>
                        <a:t>CUTC SNPs</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tc>
                  <a:txBody>
                    <a:bodyPr/>
                    <a:lstStyle/>
                    <a:p>
                      <a:pPr algn="l" fontAlgn="t"/>
                      <a:r>
                        <a:rPr lang="en-US" sz="1000" b="0">
                          <a:effectLst/>
                        </a:rPr>
                        <a:t>IRS</a:t>
                      </a: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tc>
                  <a:txBody>
                    <a:bodyPr/>
                    <a:lstStyle/>
                    <a:p>
                      <a:pPr algn="l" fontAlgn="t"/>
                      <a:r>
                        <a:rPr lang="en-US" sz="700" b="0" dirty="0">
                          <a:effectLst/>
                        </a:rPr>
                        <a:t>Copper transport homologue. Copper changes linked to wool crimp in sheep and “kinky hair” in </a:t>
                      </a:r>
                      <a:r>
                        <a:rPr lang="en-US" sz="700" b="0" dirty="0" err="1">
                          <a:effectLst/>
                        </a:rPr>
                        <a:t>Menkes</a:t>
                      </a:r>
                      <a:r>
                        <a:rPr lang="en-US" sz="700" b="0" dirty="0">
                          <a:effectLst/>
                        </a:rPr>
                        <a:t> disease</a:t>
                      </a:r>
                    </a:p>
                    <a:p>
                      <a:pPr algn="l" fontAlgn="t"/>
                      <a:r>
                        <a:rPr lang="en-US" sz="700" b="0" dirty="0">
                          <a:effectLst/>
                        </a:rPr>
                        <a:t>Copper deficiency produces less crimp in wool</a:t>
                      </a:r>
                    </a:p>
                    <a:p>
                      <a:pPr algn="l" fontAlgn="t"/>
                      <a:r>
                        <a:rPr lang="en-US" sz="700" b="0" dirty="0">
                          <a:effectLst/>
                        </a:rPr>
                        <a:t>rs4919394 &lt;5×10</a:t>
                      </a:r>
                      <a:r>
                        <a:rPr lang="en-US" sz="700" b="0" baseline="30000" dirty="0">
                          <a:effectLst/>
                        </a:rPr>
                        <a:t>−7</a:t>
                      </a:r>
                      <a:endParaRPr lang="en-US" sz="700" b="0" dirty="0">
                        <a:effectLst/>
                      </a:endParaRPr>
                    </a:p>
                    <a:p>
                      <a:pPr algn="l" fontAlgn="t"/>
                      <a:r>
                        <a:rPr lang="en-US" sz="700" b="0" dirty="0">
                          <a:effectLst/>
                        </a:rPr>
                        <a:t>rs978554 &lt;9×10</a:t>
                      </a:r>
                      <a:r>
                        <a:rPr lang="en-US" sz="700" b="0" baseline="30000" dirty="0">
                          <a:effectLst/>
                        </a:rPr>
                        <a:t>−7</a:t>
                      </a:r>
                      <a:endParaRPr lang="en-US" sz="700" b="0" dirty="0">
                        <a:effectLst/>
                      </a:endParaRPr>
                    </a:p>
                    <a:p>
                      <a:pPr algn="l" fontAlgn="t"/>
                      <a:r>
                        <a:rPr lang="en-US" sz="700" b="0" dirty="0">
                          <a:effectLst/>
                        </a:rPr>
                        <a:t>rs7078602 &lt;1×10</a:t>
                      </a:r>
                      <a:r>
                        <a:rPr lang="en-US" sz="700" b="0" baseline="30000" dirty="0">
                          <a:effectLst/>
                        </a:rPr>
                        <a:t>−6</a:t>
                      </a:r>
                      <a:endParaRPr lang="en-US" sz="700" b="0" dirty="0">
                        <a:effectLst/>
                      </a:endParaRPr>
                    </a:p>
                  </a:txBody>
                  <a:tcPr marL="11807" marR="11807" marT="11807" marB="7084">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719009340"/>
                  </a:ext>
                </a:extLst>
              </a:tr>
              <a:tr h="116007">
                <a:tc>
                  <a:txBody>
                    <a:bodyPr/>
                    <a:lstStyle/>
                    <a:p>
                      <a:pPr algn="l" fontAlgn="t"/>
                      <a:r>
                        <a:rPr lang="en-US" sz="1000" b="0">
                          <a:effectLst/>
                        </a:rPr>
                        <a:t>HSPG/CSPG</a:t>
                      </a:r>
                    </a:p>
                  </a:txBody>
                  <a:tcPr marL="11807" marR="11807" marT="11807" marB="11807">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tc>
                  <a:txBody>
                    <a:bodyPr/>
                    <a:lstStyle/>
                    <a:p>
                      <a:pPr algn="l" fontAlgn="t"/>
                      <a:r>
                        <a:rPr lang="en-US" sz="1000" b="0">
                          <a:effectLst/>
                        </a:rPr>
                        <a:t>CTS</a:t>
                      </a:r>
                    </a:p>
                  </a:txBody>
                  <a:tcPr marL="11807" marR="11807" marT="11807" marB="11807">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tc>
                  <a:txBody>
                    <a:bodyPr/>
                    <a:lstStyle/>
                    <a:p>
                      <a:pPr algn="l" fontAlgn="t"/>
                      <a:r>
                        <a:rPr lang="en-GB" sz="700" b="0" dirty="0">
                          <a:effectLst/>
                        </a:rPr>
                        <a:t>PGs absent in CTS facing matrix cells</a:t>
                      </a:r>
                    </a:p>
                  </a:txBody>
                  <a:tcPr marL="11807" marR="11807" marT="11807" marB="11807">
                    <a:lnL w="6350" cap="flat" cmpd="sng" algn="ctr">
                      <a:solidFill>
                        <a:srgbClr val="9E9E9E"/>
                      </a:solidFill>
                      <a:prstDash val="solid"/>
                      <a:round/>
                      <a:headEnd type="none" w="med" len="med"/>
                      <a:tailEnd type="none" w="med" len="med"/>
                    </a:lnL>
                    <a:lnR w="6350" cap="flat" cmpd="sng" algn="ctr">
                      <a:solidFill>
                        <a:srgbClr val="9E9E9E"/>
                      </a:solidFill>
                      <a:prstDash val="solid"/>
                      <a:round/>
                      <a:headEnd type="none" w="med" len="med"/>
                      <a:tailEnd type="none" w="med" len="med"/>
                    </a:lnR>
                    <a:lnT w="6350" cap="flat" cmpd="sng" algn="ctr">
                      <a:solidFill>
                        <a:srgbClr val="9E9E9E"/>
                      </a:solidFill>
                      <a:prstDash val="solid"/>
                      <a:round/>
                      <a:headEnd type="none" w="med" len="med"/>
                      <a:tailEnd type="none" w="med" len="med"/>
                    </a:lnT>
                    <a:lnB w="6350" cap="flat" cmpd="sng" algn="ctr">
                      <a:solidFill>
                        <a:srgbClr val="9E9E9E"/>
                      </a:solidFill>
                      <a:prstDash val="solid"/>
                      <a:round/>
                      <a:headEnd type="none" w="med" len="med"/>
                      <a:tailEnd type="none" w="med" len="med"/>
                    </a:lnB>
                    <a:solidFill>
                      <a:srgbClr val="FFFFFF"/>
                    </a:solidFill>
                  </a:tcPr>
                </a:tc>
                <a:extLst>
                  <a:ext uri="{0D108BD9-81ED-4DB2-BD59-A6C34878D82A}">
                    <a16:rowId xmlns:a16="http://schemas.microsoft.com/office/drawing/2014/main" val="416136997"/>
                  </a:ext>
                </a:extLst>
              </a:tr>
            </a:tbl>
          </a:graphicData>
        </a:graphic>
      </p:graphicFrame>
      <p:sp>
        <p:nvSpPr>
          <p:cNvPr id="12" name="TextBox 11"/>
          <p:cNvSpPr txBox="1"/>
          <p:nvPr/>
        </p:nvSpPr>
        <p:spPr>
          <a:xfrm>
            <a:off x="6323639" y="896576"/>
            <a:ext cx="5308600" cy="646331"/>
          </a:xfrm>
          <a:prstGeom prst="rect">
            <a:avLst/>
          </a:prstGeom>
          <a:noFill/>
        </p:spPr>
        <p:txBody>
          <a:bodyPr wrap="square" rtlCol="0">
            <a:spAutoFit/>
          </a:bodyPr>
          <a:lstStyle/>
          <a:p>
            <a:pPr algn="ctr"/>
            <a:r>
              <a:rPr lang="en-SE" dirty="0" smtClean="0"/>
              <a:t>G</a:t>
            </a:r>
            <a:r>
              <a:rPr lang="en-US" dirty="0" smtClean="0"/>
              <a:t>e</a:t>
            </a:r>
            <a:r>
              <a:rPr lang="en-SE" dirty="0" smtClean="0"/>
              <a:t>nome wide association studies linking several genes to curly hair.</a:t>
            </a:r>
            <a:endParaRPr lang="en-US" dirty="0"/>
          </a:p>
        </p:txBody>
      </p:sp>
      <p:sp>
        <p:nvSpPr>
          <p:cNvPr id="16" name="TextBox 15"/>
          <p:cNvSpPr txBox="1"/>
          <p:nvPr/>
        </p:nvSpPr>
        <p:spPr>
          <a:xfrm>
            <a:off x="9388861" y="5013128"/>
            <a:ext cx="2721951" cy="469359"/>
          </a:xfrm>
          <a:prstGeom prst="rect">
            <a:avLst/>
          </a:prstGeom>
          <a:ln/>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E" sz="1400" dirty="0" smtClean="0"/>
              <a:t>Look up at NCBI SNP db: </a:t>
            </a:r>
            <a:r>
              <a:rPr lang="en-US" sz="1050" dirty="0">
                <a:hlinkClick r:id="rId8"/>
              </a:rPr>
              <a:t>https://</a:t>
            </a:r>
            <a:r>
              <a:rPr lang="en-US" sz="1050" dirty="0" smtClean="0">
                <a:hlinkClick r:id="rId8"/>
              </a:rPr>
              <a:t>www.ncbi.nlm.nih.gov/snp/rs3912631</a:t>
            </a:r>
            <a:r>
              <a:rPr lang="en-SE" sz="1050" dirty="0" smtClean="0"/>
              <a:t> </a:t>
            </a:r>
            <a:endParaRPr lang="en-GB" sz="1050" dirty="0" smtClean="0"/>
          </a:p>
        </p:txBody>
      </p:sp>
    </p:spTree>
    <p:extLst>
      <p:ext uri="{BB962C8B-B14F-4D97-AF65-F5344CB8AC3E}">
        <p14:creationId xmlns:p14="http://schemas.microsoft.com/office/powerpoint/2010/main" val="21310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2" grpId="0"/>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2150" y="520700"/>
            <a:ext cx="8229600" cy="1143000"/>
          </a:xfrm>
        </p:spPr>
        <p:txBody>
          <a:bodyPr>
            <a:normAutofit fontScale="90000"/>
          </a:bodyPr>
          <a:lstStyle/>
          <a:p>
            <a:r>
              <a:rPr lang="hy-AM" dirty="0" smtClean="0"/>
              <a:t>Height is also a complex trait defined by more than 400 genomic variations!</a:t>
            </a:r>
            <a:endParaRPr lang="en-US" dirty="0"/>
          </a:p>
        </p:txBody>
      </p:sp>
      <p:pic>
        <p:nvPicPr>
          <p:cNvPr id="3076" name="Picture 4" descr="Image result for heigh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057401"/>
            <a:ext cx="6057900" cy="3638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641557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1947" y="5797147"/>
            <a:ext cx="5350179" cy="307777"/>
          </a:xfrm>
          <a:prstGeom prst="rect">
            <a:avLst/>
          </a:prstGeom>
        </p:spPr>
        <p:txBody>
          <a:bodyPr wrap="square">
            <a:spAutoFit/>
          </a:bodyPr>
          <a:lstStyle/>
          <a:p>
            <a:r>
              <a:rPr lang="en-US" sz="1400" dirty="0">
                <a:hlinkClick r:id="rId2"/>
              </a:rPr>
              <a:t>https://www.facebook.com/RibosomeStudio/posts/559703991189935</a:t>
            </a:r>
            <a:endParaRPr lang="en-US" sz="1400" dirty="0"/>
          </a:p>
        </p:txBody>
      </p:sp>
      <p:pic>
        <p:nvPicPr>
          <p:cNvPr id="3" name="Picture 2"/>
          <p:cNvPicPr>
            <a:picLocks noChangeAspect="1"/>
          </p:cNvPicPr>
          <p:nvPr/>
        </p:nvPicPr>
        <p:blipFill>
          <a:blip r:embed="rId3"/>
          <a:stretch>
            <a:fillRect/>
          </a:stretch>
        </p:blipFill>
        <p:spPr>
          <a:xfrm>
            <a:off x="380226" y="1135957"/>
            <a:ext cx="4248150" cy="4261658"/>
          </a:xfrm>
          <a:prstGeom prst="rect">
            <a:avLst/>
          </a:prstGeom>
        </p:spPr>
      </p:pic>
      <p:sp>
        <p:nvSpPr>
          <p:cNvPr id="5" name="Rectangle 4"/>
          <p:cNvSpPr/>
          <p:nvPr/>
        </p:nvSpPr>
        <p:spPr>
          <a:xfrm>
            <a:off x="171797" y="90094"/>
            <a:ext cx="6133753" cy="646331"/>
          </a:xfrm>
          <a:prstGeom prst="rect">
            <a:avLst/>
          </a:prstGeom>
        </p:spPr>
        <p:txBody>
          <a:bodyPr wrap="square">
            <a:spAutoFit/>
          </a:bodyPr>
          <a:lstStyle/>
          <a:p>
            <a:r>
              <a:rPr lang="en-SE" dirty="0" smtClean="0"/>
              <a:t>The genes are switched on and off depending on cell type, internal and external conditions and genomic variants  </a:t>
            </a:r>
            <a:endParaRPr lang="en-US" dirty="0"/>
          </a:p>
        </p:txBody>
      </p:sp>
      <p:sp>
        <p:nvSpPr>
          <p:cNvPr id="4" name="Rectangle 3"/>
          <p:cNvSpPr/>
          <p:nvPr/>
        </p:nvSpPr>
        <p:spPr>
          <a:xfrm>
            <a:off x="2504301" y="5397615"/>
            <a:ext cx="2016899" cy="369332"/>
          </a:xfrm>
          <a:prstGeom prst="rect">
            <a:avLst/>
          </a:prstGeom>
        </p:spPr>
        <p:txBody>
          <a:bodyPr wrap="none">
            <a:spAutoFit/>
          </a:bodyPr>
          <a:lstStyle/>
          <a:p>
            <a:r>
              <a:rPr lang="en-SE" dirty="0"/>
              <a:t>© </a:t>
            </a:r>
            <a:r>
              <a:rPr lang="en-US" dirty="0"/>
              <a:t>Ribosome Studio</a:t>
            </a:r>
          </a:p>
        </p:txBody>
      </p:sp>
      <p:pic>
        <p:nvPicPr>
          <p:cNvPr id="6" name="Picture 2" descr="http://biology101.org/images/tissue-types.jpg"/>
          <p:cNvPicPr>
            <a:picLocks noChangeAspect="1" noChangeArrowheads="1"/>
          </p:cNvPicPr>
          <p:nvPr/>
        </p:nvPicPr>
        <p:blipFill rotWithShape="1">
          <a:blip r:embed="rId4">
            <a:extLst>
              <a:ext uri="{28A0092B-C50C-407E-A947-70E740481C1C}">
                <a14:useLocalDpi xmlns:a14="http://schemas.microsoft.com/office/drawing/2010/main" val="0"/>
              </a:ext>
            </a:extLst>
          </a:blip>
          <a:srcRect t="7381"/>
          <a:stretch/>
        </p:blipFill>
        <p:spPr bwMode="auto">
          <a:xfrm>
            <a:off x="7145299" y="507307"/>
            <a:ext cx="4512101" cy="33153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r="39910"/>
          <a:stretch/>
        </p:blipFill>
        <p:spPr>
          <a:xfrm>
            <a:off x="7936523" y="4406900"/>
            <a:ext cx="2929651" cy="1831093"/>
          </a:xfrm>
          <a:prstGeom prst="rect">
            <a:avLst/>
          </a:prstGeom>
        </p:spPr>
      </p:pic>
      <p:sp>
        <p:nvSpPr>
          <p:cNvPr id="8" name="TextBox 7"/>
          <p:cNvSpPr txBox="1"/>
          <p:nvPr/>
        </p:nvSpPr>
        <p:spPr>
          <a:xfrm>
            <a:off x="4806950" y="3021905"/>
            <a:ext cx="2724150" cy="1600438"/>
          </a:xfrm>
          <a:prstGeom prst="rect">
            <a:avLst/>
          </a:prstGeom>
          <a:noFill/>
        </p:spPr>
        <p:txBody>
          <a:bodyPr wrap="square" rtlCol="0">
            <a:spAutoFit/>
          </a:bodyPr>
          <a:lstStyle/>
          <a:p>
            <a:pPr algn="ctr"/>
            <a:r>
              <a:rPr lang="en-SE" sz="1400" b="1" i="1" dirty="0" smtClean="0"/>
              <a:t>Gene expression</a:t>
            </a:r>
            <a:endParaRPr lang="en-SE" sz="1400" b="1" i="1" dirty="0"/>
          </a:p>
          <a:p>
            <a:pPr algn="ctr"/>
            <a:r>
              <a:rPr lang="en-SE" sz="1400" i="1" dirty="0" smtClean="0"/>
              <a:t>When a gene is used to make an RNA and protein, we say the gene is expressed or turned ON. The different cell types in our bodies have different genes expressed or switched ON. </a:t>
            </a:r>
          </a:p>
        </p:txBody>
      </p:sp>
    </p:spTree>
    <p:extLst>
      <p:ext uri="{BB962C8B-B14F-4D97-AF65-F5344CB8AC3E}">
        <p14:creationId xmlns:p14="http://schemas.microsoft.com/office/powerpoint/2010/main" val="312158880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Alternative RNA Splicing and mRNA Degradation - Gen. BIO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8849" y="1185069"/>
            <a:ext cx="5184775" cy="38885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stretch>
            <a:fillRect/>
          </a:stretch>
        </p:blipFill>
        <p:spPr>
          <a:xfrm>
            <a:off x="7269073" y="1796111"/>
            <a:ext cx="3138289" cy="2756840"/>
          </a:xfrm>
          <a:prstGeom prst="rect">
            <a:avLst/>
          </a:prstGeom>
        </p:spPr>
      </p:pic>
      <p:sp>
        <p:nvSpPr>
          <p:cNvPr id="9" name="Title 8"/>
          <p:cNvSpPr>
            <a:spLocks noGrp="1"/>
          </p:cNvSpPr>
          <p:nvPr>
            <p:ph type="title"/>
          </p:nvPr>
        </p:nvSpPr>
        <p:spPr>
          <a:xfrm>
            <a:off x="838200" y="365125"/>
            <a:ext cx="7404100" cy="625475"/>
          </a:xfrm>
        </p:spPr>
        <p:txBody>
          <a:bodyPr>
            <a:noAutofit/>
          </a:bodyPr>
          <a:lstStyle/>
          <a:p>
            <a:r>
              <a:rPr lang="en-SE" sz="3200" dirty="0" smtClean="0"/>
              <a:t>Many ways to read the same DNA sequence</a:t>
            </a:r>
            <a:endParaRPr lang="en-US" sz="3200" dirty="0"/>
          </a:p>
        </p:txBody>
      </p:sp>
      <p:sp>
        <p:nvSpPr>
          <p:cNvPr id="10" name="TextBox 9"/>
          <p:cNvSpPr txBox="1"/>
          <p:nvPr/>
        </p:nvSpPr>
        <p:spPr>
          <a:xfrm>
            <a:off x="660400" y="5073650"/>
            <a:ext cx="3346450" cy="1384995"/>
          </a:xfrm>
          <a:prstGeom prst="rect">
            <a:avLst/>
          </a:prstGeom>
          <a:noFill/>
        </p:spPr>
        <p:txBody>
          <a:bodyPr wrap="square" rtlCol="0">
            <a:spAutoFit/>
          </a:bodyPr>
          <a:lstStyle/>
          <a:p>
            <a:pPr algn="ctr"/>
            <a:r>
              <a:rPr lang="en-SE" sz="1400" b="1" i="1" dirty="0" smtClean="0"/>
              <a:t>Alternative splicing</a:t>
            </a:r>
            <a:endParaRPr lang="en-SE" sz="1400" b="1" i="1" dirty="0"/>
          </a:p>
          <a:p>
            <a:pPr algn="ctr"/>
            <a:r>
              <a:rPr lang="en-SE" sz="1400" i="1" dirty="0" smtClean="0"/>
              <a:t>Not all the sequence fragments in a gene are included in the RNA. The selective inclusion of certain fragments depends on different factors and is called alternative splicing.</a:t>
            </a:r>
          </a:p>
        </p:txBody>
      </p:sp>
      <p:sp>
        <p:nvSpPr>
          <p:cNvPr id="14" name="TextBox 13"/>
          <p:cNvSpPr txBox="1"/>
          <p:nvPr/>
        </p:nvSpPr>
        <p:spPr>
          <a:xfrm>
            <a:off x="7493000" y="4991100"/>
            <a:ext cx="3346450" cy="1169551"/>
          </a:xfrm>
          <a:prstGeom prst="rect">
            <a:avLst/>
          </a:prstGeom>
          <a:noFill/>
        </p:spPr>
        <p:txBody>
          <a:bodyPr wrap="square" rtlCol="0">
            <a:spAutoFit/>
          </a:bodyPr>
          <a:lstStyle/>
          <a:p>
            <a:pPr algn="ctr"/>
            <a:r>
              <a:rPr lang="en-SE" sz="1400" b="1" i="1" dirty="0" smtClean="0"/>
              <a:t>Ribosome frameshifting</a:t>
            </a:r>
            <a:endParaRPr lang="en-SE" sz="1400" b="1" i="1" dirty="0"/>
          </a:p>
          <a:p>
            <a:pPr algn="ctr"/>
            <a:r>
              <a:rPr lang="en-SE" sz="1400" i="1" dirty="0" smtClean="0"/>
              <a:t>The RNA may also be read in different ways during translation. The translational frame defining the 3-nucleotide (codon) positions may change, leading to a different protein.</a:t>
            </a:r>
          </a:p>
        </p:txBody>
      </p:sp>
    </p:spTree>
    <p:extLst>
      <p:ext uri="{BB962C8B-B14F-4D97-AF65-F5344CB8AC3E}">
        <p14:creationId xmlns:p14="http://schemas.microsoft.com/office/powerpoint/2010/main" val="58883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0395" y="300038"/>
            <a:ext cx="8229600" cy="487362"/>
          </a:xfrm>
        </p:spPr>
        <p:txBody>
          <a:bodyPr>
            <a:normAutofit fontScale="90000"/>
          </a:bodyPr>
          <a:lstStyle/>
          <a:p>
            <a:r>
              <a:rPr lang="hy-AM" sz="3600" dirty="0" smtClean="0"/>
              <a:t>Heredity</a:t>
            </a:r>
            <a:endParaRPr lang="en-US" sz="3600" dirty="0"/>
          </a:p>
        </p:txBody>
      </p:sp>
      <p:grpSp>
        <p:nvGrpSpPr>
          <p:cNvPr id="4" name="Group 3"/>
          <p:cNvGrpSpPr/>
          <p:nvPr/>
        </p:nvGrpSpPr>
        <p:grpSpPr>
          <a:xfrm>
            <a:off x="4371975" y="943353"/>
            <a:ext cx="7143750" cy="2851666"/>
            <a:chOff x="1000125" y="1295400"/>
            <a:chExt cx="7143750" cy="2851666"/>
          </a:xfrm>
        </p:grpSpPr>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295400"/>
              <a:ext cx="714375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6477000" y="3777734"/>
              <a:ext cx="1317990" cy="369332"/>
            </a:xfrm>
            <a:prstGeom prst="rect">
              <a:avLst/>
            </a:prstGeom>
            <a:noFill/>
          </p:spPr>
          <p:txBody>
            <a:bodyPr wrap="none" rtlCol="0">
              <a:spAutoFit/>
            </a:bodyPr>
            <a:lstStyle/>
            <a:p>
              <a:r>
                <a:rPr lang="en-US" dirty="0">
                  <a:solidFill>
                    <a:schemeClr val="tx1">
                      <a:lumMod val="50000"/>
                      <a:lumOff val="50000"/>
                    </a:schemeClr>
                  </a:solidFill>
                </a:rPr>
                <a:t>© 23andme</a:t>
              </a:r>
            </a:p>
          </p:txBody>
        </p:sp>
      </p:grpSp>
      <p:sp>
        <p:nvSpPr>
          <p:cNvPr id="5" name="TextBox 4"/>
          <p:cNvSpPr txBox="1"/>
          <p:nvPr/>
        </p:nvSpPr>
        <p:spPr>
          <a:xfrm>
            <a:off x="6629400" y="3425687"/>
            <a:ext cx="1219200" cy="400110"/>
          </a:xfrm>
          <a:prstGeom prst="rect">
            <a:avLst/>
          </a:prstGeom>
          <a:noFill/>
        </p:spPr>
        <p:txBody>
          <a:bodyPr wrap="square" rtlCol="0">
            <a:spAutoFit/>
          </a:bodyPr>
          <a:lstStyle/>
          <a:p>
            <a:pPr algn="ctr"/>
            <a:r>
              <a:rPr lang="hy-AM" sz="2000" dirty="0" smtClean="0">
                <a:solidFill>
                  <a:srgbClr val="E296A8"/>
                </a:solidFill>
              </a:rPr>
              <a:t>maternal</a:t>
            </a:r>
            <a:endParaRPr lang="en-US" sz="2000" dirty="0">
              <a:solidFill>
                <a:srgbClr val="E296A8"/>
              </a:solidFill>
            </a:endParaRPr>
          </a:p>
        </p:txBody>
      </p:sp>
      <p:sp>
        <p:nvSpPr>
          <p:cNvPr id="9" name="TextBox 8"/>
          <p:cNvSpPr txBox="1"/>
          <p:nvPr/>
        </p:nvSpPr>
        <p:spPr>
          <a:xfrm>
            <a:off x="7984609" y="3410298"/>
            <a:ext cx="1219200" cy="400110"/>
          </a:xfrm>
          <a:prstGeom prst="rect">
            <a:avLst/>
          </a:prstGeom>
          <a:noFill/>
        </p:spPr>
        <p:txBody>
          <a:bodyPr wrap="square" rtlCol="0">
            <a:spAutoFit/>
          </a:bodyPr>
          <a:lstStyle/>
          <a:p>
            <a:pPr algn="ctr"/>
            <a:r>
              <a:rPr lang="hy-AM" sz="2000" dirty="0" smtClean="0">
                <a:solidFill>
                  <a:srgbClr val="645D96"/>
                </a:solidFill>
              </a:rPr>
              <a:t>paternal</a:t>
            </a:r>
            <a:endParaRPr lang="en-US" sz="2000" dirty="0">
              <a:solidFill>
                <a:srgbClr val="645D96"/>
              </a:solidFill>
            </a:endParaRPr>
          </a:p>
        </p:txBody>
      </p:sp>
      <p:pic>
        <p:nvPicPr>
          <p:cNvPr id="6" name="Picture 5"/>
          <p:cNvPicPr>
            <a:picLocks noChangeAspect="1"/>
          </p:cNvPicPr>
          <p:nvPr/>
        </p:nvPicPr>
        <p:blipFill>
          <a:blip r:embed="rId3"/>
          <a:stretch>
            <a:fillRect/>
          </a:stretch>
        </p:blipFill>
        <p:spPr>
          <a:xfrm>
            <a:off x="430395" y="1549400"/>
            <a:ext cx="3661049" cy="2965450"/>
          </a:xfrm>
          <a:prstGeom prst="rect">
            <a:avLst/>
          </a:prstGeom>
        </p:spPr>
      </p:pic>
      <p:cxnSp>
        <p:nvCxnSpPr>
          <p:cNvPr id="8" name="Straight Arrow Connector 7"/>
          <p:cNvCxnSpPr/>
          <p:nvPr/>
        </p:nvCxnSpPr>
        <p:spPr>
          <a:xfrm flipV="1">
            <a:off x="7518400" y="3130550"/>
            <a:ext cx="330200" cy="3873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7975600" y="3168650"/>
            <a:ext cx="387350" cy="2506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6" name="Picture 2" descr="Image result for Õ¡Õ¹ÖÕ¥ÖÕ¨ Õ´Õ¡Õ´Õ¡ÕµÕ«Õ¶Õ¶ Õ¥Õ¶, Õ«Õ½Õ¯ ÖÕ«Õ©Õ¨ Õ£Õ¸Õ¾Õ¡Õ¦Õ¤"/>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343650" y="4105545"/>
            <a:ext cx="3404452" cy="25365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330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466725" y="958850"/>
            <a:ext cx="5375275" cy="2197100"/>
            <a:chOff x="1000125" y="1295400"/>
            <a:chExt cx="7143750" cy="2851666"/>
          </a:xfrm>
        </p:grpSpPr>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125" y="1295400"/>
              <a:ext cx="7143750" cy="2667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6477000" y="3777734"/>
              <a:ext cx="1317990" cy="369332"/>
            </a:xfrm>
            <a:prstGeom prst="rect">
              <a:avLst/>
            </a:prstGeom>
            <a:noFill/>
          </p:spPr>
          <p:txBody>
            <a:bodyPr wrap="none" rtlCol="0">
              <a:spAutoFit/>
            </a:bodyPr>
            <a:lstStyle/>
            <a:p>
              <a:r>
                <a:rPr lang="en-US" dirty="0">
                  <a:solidFill>
                    <a:schemeClr val="tx1">
                      <a:lumMod val="50000"/>
                      <a:lumOff val="50000"/>
                    </a:schemeClr>
                  </a:solidFill>
                </a:rPr>
                <a:t>© 23andme</a:t>
              </a:r>
            </a:p>
          </p:txBody>
        </p:sp>
      </p:grpSp>
      <p:sp>
        <p:nvSpPr>
          <p:cNvPr id="3" name="Title 2"/>
          <p:cNvSpPr>
            <a:spLocks noGrp="1"/>
          </p:cNvSpPr>
          <p:nvPr>
            <p:ph type="title"/>
          </p:nvPr>
        </p:nvSpPr>
        <p:spPr>
          <a:xfrm>
            <a:off x="311150" y="191552"/>
            <a:ext cx="8229600" cy="715962"/>
          </a:xfrm>
        </p:spPr>
        <p:txBody>
          <a:bodyPr>
            <a:normAutofit/>
          </a:bodyPr>
          <a:lstStyle/>
          <a:p>
            <a:r>
              <a:rPr lang="hy-AM" dirty="0" smtClean="0"/>
              <a:t>Sex chromosomes</a:t>
            </a:r>
            <a:endParaRPr 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89800" y="779855"/>
            <a:ext cx="2867860" cy="30097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Oval 3"/>
          <p:cNvSpPr/>
          <p:nvPr/>
        </p:nvSpPr>
        <p:spPr>
          <a:xfrm>
            <a:off x="5457826" y="1484611"/>
            <a:ext cx="600075" cy="1600200"/>
          </a:xfrm>
          <a:prstGeom prst="ellipse">
            <a:avLst/>
          </a:prstGeom>
          <a:no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p:cNvPicPr>
            <a:picLocks noChangeAspect="1"/>
          </p:cNvPicPr>
          <p:nvPr/>
        </p:nvPicPr>
        <p:blipFill>
          <a:blip r:embed="rId4"/>
          <a:stretch>
            <a:fillRect/>
          </a:stretch>
        </p:blipFill>
        <p:spPr>
          <a:xfrm>
            <a:off x="7540873" y="3962586"/>
            <a:ext cx="1182857" cy="1080000"/>
          </a:xfrm>
          <a:prstGeom prst="rect">
            <a:avLst/>
          </a:prstGeom>
        </p:spPr>
      </p:pic>
      <p:pic>
        <p:nvPicPr>
          <p:cNvPr id="5" name="Picture 4"/>
          <p:cNvPicPr>
            <a:picLocks noChangeAspect="1"/>
          </p:cNvPicPr>
          <p:nvPr/>
        </p:nvPicPr>
        <p:blipFill>
          <a:blip r:embed="rId5"/>
          <a:stretch>
            <a:fillRect/>
          </a:stretch>
        </p:blipFill>
        <p:spPr>
          <a:xfrm>
            <a:off x="7690043" y="5101916"/>
            <a:ext cx="1136104" cy="1080000"/>
          </a:xfrm>
          <a:prstGeom prst="rect">
            <a:avLst/>
          </a:prstGeom>
        </p:spPr>
      </p:pic>
      <p:pic>
        <p:nvPicPr>
          <p:cNvPr id="9" name="Picture 8"/>
          <p:cNvPicPr>
            <a:picLocks noChangeAspect="1"/>
          </p:cNvPicPr>
          <p:nvPr/>
        </p:nvPicPr>
        <p:blipFill>
          <a:blip r:embed="rId6"/>
          <a:stretch>
            <a:fillRect/>
          </a:stretch>
        </p:blipFill>
        <p:spPr>
          <a:xfrm>
            <a:off x="9404774" y="3962586"/>
            <a:ext cx="2469231" cy="1080000"/>
          </a:xfrm>
          <a:prstGeom prst="rect">
            <a:avLst/>
          </a:prstGeom>
        </p:spPr>
      </p:pic>
      <p:sp>
        <p:nvSpPr>
          <p:cNvPr id="11" name="TextBox 10"/>
          <p:cNvSpPr txBox="1"/>
          <p:nvPr/>
        </p:nvSpPr>
        <p:spPr>
          <a:xfrm>
            <a:off x="1752600" y="4400455"/>
            <a:ext cx="5410200" cy="13849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SE" sz="1400" dirty="0" smtClean="0"/>
              <a:t>During formation of sexual cells or gametes (eggs and spermatozoa), the maternal and paternal chromosomes are randomly distributed to the two gametes. The female eggs contain an X chromosome each, either inherited maternally or patternally. The male sperm contain either a maternally inheritted X chromosome or a paternally inheritted Y chromosome.</a:t>
            </a:r>
            <a:endParaRPr lang="en-US" sz="1400" i="1" dirty="0"/>
          </a:p>
        </p:txBody>
      </p:sp>
    </p:spTree>
    <p:extLst>
      <p:ext uri="{BB962C8B-B14F-4D97-AF65-F5344CB8AC3E}">
        <p14:creationId xmlns:p14="http://schemas.microsoft.com/office/powerpoint/2010/main" val="15738317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71"/>
                                        </p:tgtEl>
                                        <p:attrNameLst>
                                          <p:attrName>style.visibility</p:attrName>
                                        </p:attrNameLst>
                                      </p:cBhvr>
                                      <p:to>
                                        <p:strVal val="visible"/>
                                      </p:to>
                                    </p:set>
                                    <p:animEffect transition="in" filter="fade">
                                      <p:cBhvr>
                                        <p:cTn id="12" dur="500"/>
                                        <p:tgtEl>
                                          <p:spTgt spid="717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10" presetClass="entr" presetSubtype="0" fill="hold" nodeType="with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par>
                                <p:cTn id="21" presetID="10" presetClass="entr" presetSubtype="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1"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SE" dirty="0" smtClean="0"/>
              <a:t>Two great animations</a:t>
            </a:r>
            <a:endParaRPr lang="en-US" dirty="0"/>
          </a:p>
        </p:txBody>
      </p:sp>
      <p:sp>
        <p:nvSpPr>
          <p:cNvPr id="3" name="Rectangle 2"/>
          <p:cNvSpPr/>
          <p:nvPr/>
        </p:nvSpPr>
        <p:spPr>
          <a:xfrm>
            <a:off x="681401" y="5294427"/>
            <a:ext cx="4918141" cy="369332"/>
          </a:xfrm>
          <a:prstGeom prst="rect">
            <a:avLst/>
          </a:prstGeom>
        </p:spPr>
        <p:txBody>
          <a:bodyPr wrap="none">
            <a:spAutoFit/>
          </a:bodyPr>
          <a:lstStyle/>
          <a:p>
            <a:r>
              <a:rPr lang="en-US" dirty="0">
                <a:hlinkClick r:id="rId2"/>
              </a:rPr>
              <a:t>https://</a:t>
            </a:r>
            <a:r>
              <a:rPr lang="en-US" dirty="0" smtClean="0">
                <a:hlinkClick r:id="rId2"/>
              </a:rPr>
              <a:t>www.youtube.com/watch?v=X_tYrnv_o6A</a:t>
            </a:r>
            <a:r>
              <a:rPr lang="en-SE" dirty="0" smtClean="0"/>
              <a:t> </a:t>
            </a:r>
            <a:endParaRPr lang="en-US" dirty="0"/>
          </a:p>
        </p:txBody>
      </p:sp>
      <p:sp>
        <p:nvSpPr>
          <p:cNvPr id="4" name="Rectangle 3"/>
          <p:cNvSpPr/>
          <p:nvPr/>
        </p:nvSpPr>
        <p:spPr>
          <a:xfrm>
            <a:off x="838200" y="1634623"/>
            <a:ext cx="3515386" cy="369332"/>
          </a:xfrm>
          <a:prstGeom prst="rect">
            <a:avLst/>
          </a:prstGeom>
        </p:spPr>
        <p:txBody>
          <a:bodyPr wrap="none">
            <a:spAutoFit/>
          </a:bodyPr>
          <a:lstStyle/>
          <a:p>
            <a:r>
              <a:rPr lang="en-US" dirty="0">
                <a:latin typeface="Roboto"/>
              </a:rPr>
              <a:t>Your Body's Molecular Machines</a:t>
            </a:r>
            <a:endParaRPr lang="en-US" b="0" i="0" dirty="0">
              <a:effectLst/>
              <a:latin typeface="Roboto"/>
            </a:endParaRPr>
          </a:p>
        </p:txBody>
      </p:sp>
      <p:pic>
        <p:nvPicPr>
          <p:cNvPr id="5" name="Picture 4"/>
          <p:cNvPicPr>
            <a:picLocks noChangeAspect="1"/>
          </p:cNvPicPr>
          <p:nvPr/>
        </p:nvPicPr>
        <p:blipFill>
          <a:blip r:embed="rId3"/>
          <a:stretch>
            <a:fillRect/>
          </a:stretch>
        </p:blipFill>
        <p:spPr>
          <a:xfrm>
            <a:off x="838200" y="2425647"/>
            <a:ext cx="4852108" cy="2552753"/>
          </a:xfrm>
          <a:prstGeom prst="rect">
            <a:avLst/>
          </a:prstGeom>
        </p:spPr>
      </p:pic>
      <p:sp>
        <p:nvSpPr>
          <p:cNvPr id="6" name="Rectangle 5"/>
          <p:cNvSpPr/>
          <p:nvPr/>
        </p:nvSpPr>
        <p:spPr>
          <a:xfrm>
            <a:off x="6775450" y="1634623"/>
            <a:ext cx="2377574" cy="369332"/>
          </a:xfrm>
          <a:prstGeom prst="rect">
            <a:avLst/>
          </a:prstGeom>
        </p:spPr>
        <p:txBody>
          <a:bodyPr wrap="none">
            <a:spAutoFit/>
          </a:bodyPr>
          <a:lstStyle/>
          <a:p>
            <a:r>
              <a:rPr lang="en-SE" dirty="0" smtClean="0">
                <a:latin typeface="Roboto"/>
              </a:rPr>
              <a:t>The inner life of a cell</a:t>
            </a:r>
            <a:endParaRPr lang="en-US" b="0" i="0" dirty="0">
              <a:effectLst/>
              <a:latin typeface="Roboto"/>
            </a:endParaRPr>
          </a:p>
        </p:txBody>
      </p:sp>
      <p:pic>
        <p:nvPicPr>
          <p:cNvPr id="7" name="Picture 6"/>
          <p:cNvPicPr>
            <a:picLocks noChangeAspect="1"/>
          </p:cNvPicPr>
          <p:nvPr/>
        </p:nvPicPr>
        <p:blipFill>
          <a:blip r:embed="rId4"/>
          <a:stretch>
            <a:fillRect/>
          </a:stretch>
        </p:blipFill>
        <p:spPr>
          <a:xfrm>
            <a:off x="6775450" y="2425647"/>
            <a:ext cx="3200400" cy="2241630"/>
          </a:xfrm>
          <a:prstGeom prst="rect">
            <a:avLst/>
          </a:prstGeom>
        </p:spPr>
      </p:pic>
      <p:sp>
        <p:nvSpPr>
          <p:cNvPr id="8" name="Rectangle 7"/>
          <p:cNvSpPr/>
          <p:nvPr/>
        </p:nvSpPr>
        <p:spPr>
          <a:xfrm>
            <a:off x="6675615" y="5294427"/>
            <a:ext cx="4835170" cy="369332"/>
          </a:xfrm>
          <a:prstGeom prst="rect">
            <a:avLst/>
          </a:prstGeom>
        </p:spPr>
        <p:txBody>
          <a:bodyPr wrap="none">
            <a:spAutoFit/>
          </a:bodyPr>
          <a:lstStyle/>
          <a:p>
            <a:r>
              <a:rPr lang="en-US" dirty="0">
                <a:hlinkClick r:id="rId5"/>
              </a:rPr>
              <a:t>https://www.youtube.com/watch?v=FzcTgrxMzZk</a:t>
            </a:r>
            <a:endParaRPr lang="en-US" dirty="0"/>
          </a:p>
        </p:txBody>
      </p:sp>
    </p:spTree>
    <p:extLst>
      <p:ext uri="{BB962C8B-B14F-4D97-AF65-F5344CB8AC3E}">
        <p14:creationId xmlns:p14="http://schemas.microsoft.com/office/powerpoint/2010/main" val="486555406"/>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850" y="365125"/>
            <a:ext cx="5480051" cy="739775"/>
          </a:xfrm>
        </p:spPr>
        <p:txBody>
          <a:bodyPr>
            <a:noAutofit/>
          </a:bodyPr>
          <a:lstStyle/>
          <a:p>
            <a:r>
              <a:rPr lang="hy-AM" sz="2400" dirty="0" smtClean="0"/>
              <a:t>The human genome project and reference human genome</a:t>
            </a:r>
            <a:endParaRPr lang="en-US" sz="2400" dirty="0"/>
          </a:p>
        </p:txBody>
      </p:sp>
      <p:pic>
        <p:nvPicPr>
          <p:cNvPr id="11270" name="Picture 6" descr="https://www.nature.com/news/polopoly_fs/7.29853.1443281792!/image/HIRES-G2100485-Genome_research_laboratory.jpg_gen/derivatives/landscape_630/HIRES-G2100485-Genome_research_laboratory.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401" y="1479457"/>
            <a:ext cx="5270500" cy="355549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3892550" y="1525181"/>
            <a:ext cx="1784351" cy="1014819"/>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hy-AM" sz="1600" dirty="0" smtClean="0"/>
              <a:t>1990-2003</a:t>
            </a:r>
            <a:endParaRPr lang="hy-AM" sz="1600" dirty="0"/>
          </a:p>
          <a:p>
            <a:pPr algn="ctr"/>
            <a:r>
              <a:rPr lang="en-US" sz="1600" dirty="0"/>
              <a:t>2003:</a:t>
            </a:r>
            <a:r>
              <a:rPr lang="hy-AM" sz="3200" dirty="0"/>
              <a:t>$3․8</a:t>
            </a:r>
            <a:r>
              <a:rPr lang="hy-AM" sz="1600" dirty="0"/>
              <a:t> </a:t>
            </a:r>
            <a:r>
              <a:rPr lang="hy-AM" sz="1600" dirty="0" smtClean="0"/>
              <a:t>bln</a:t>
            </a:r>
            <a:endParaRPr lang="hy-AM" sz="1600" dirty="0"/>
          </a:p>
          <a:p>
            <a:pPr algn="ctr"/>
            <a:r>
              <a:rPr lang="en-US" sz="1600" dirty="0" smtClean="0"/>
              <a:t>2010</a:t>
            </a:r>
            <a:r>
              <a:rPr lang="en-US" sz="1600" dirty="0"/>
              <a:t>: </a:t>
            </a:r>
            <a:r>
              <a:rPr lang="en-US" sz="2000" dirty="0"/>
              <a:t>5.6$</a:t>
            </a:r>
            <a:r>
              <a:rPr lang="en-US" sz="1600" dirty="0"/>
              <a:t> </a:t>
            </a:r>
            <a:r>
              <a:rPr lang="hy-AM" sz="1600" dirty="0" smtClean="0"/>
              <a:t>bln</a:t>
            </a:r>
            <a:endParaRPr lang="hy-AM" sz="1600" dirty="0"/>
          </a:p>
        </p:txBody>
      </p:sp>
      <p:sp>
        <p:nvSpPr>
          <p:cNvPr id="7" name="Rectangle 1"/>
          <p:cNvSpPr>
            <a:spLocks noChangeArrowheads="1"/>
          </p:cNvSpPr>
          <p:nvPr/>
        </p:nvSpPr>
        <p:spPr bwMode="auto">
          <a:xfrm>
            <a:off x="462891" y="5312933"/>
            <a:ext cx="5480709" cy="9694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FF0000"/>
                </a:solidFill>
                <a:effectLst/>
                <a:latin typeface="Courier New" panose="02070309020205020404" pitchFamily="49" charset="0"/>
              </a:rPr>
              <a:t>&gt;</a:t>
            </a:r>
            <a:r>
              <a:rPr kumimoji="0" lang="en-US" altLang="en-US" sz="900" b="1" i="0" u="none" strike="noStrike" cap="none" normalizeH="0" baseline="0" dirty="0" smtClean="0">
                <a:ln>
                  <a:noFill/>
                </a:ln>
                <a:solidFill>
                  <a:srgbClr val="000000"/>
                </a:solidFill>
                <a:effectLst/>
                <a:latin typeface="Courier New" panose="02070309020205020404" pitchFamily="49" charset="0"/>
              </a:rPr>
              <a:t>l</a:t>
            </a:r>
            <a:r>
              <a:rPr kumimoji="0" lang="en-SE" altLang="en-US" sz="900" b="1" i="0" u="none" strike="noStrike" cap="none" normalizeH="0" baseline="0" dirty="0" smtClean="0">
                <a:ln>
                  <a:noFill/>
                </a:ln>
                <a:solidFill>
                  <a:srgbClr val="000000"/>
                </a:solidFill>
                <a:effectLst/>
                <a:latin typeface="Courier New" panose="02070309020205020404" pitchFamily="49" charset="0"/>
              </a:rPr>
              <a:t>inear reference genome sequence</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urier New" panose="02070309020205020404" pitchFamily="49" charset="0"/>
              </a:rPr>
              <a:t>TCAGTTCGGTTTCGTTGGCGATCGCGAACGGAGCGCAGACGAAACGCGCGGTATTTGGATCGTGGCAAGA</a:t>
            </a:r>
            <a:endParaRPr kumimoji="0" lang="en-SE" altLang="en-US" sz="900" b="0" i="0" u="none" strike="noStrike" cap="none" normalizeH="0" baseline="0" dirty="0" smtClean="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urier New" panose="02070309020205020404" pitchFamily="49" charset="0"/>
              </a:rPr>
              <a:t>AATAAAAACAACAACATGCTGAAACCGTATACTTAATACGCGTGTGTGTAGCTCAAAAACAAGAAAAATA</a:t>
            </a:r>
            <a:endParaRPr kumimoji="0" lang="en-SE" altLang="en-US" sz="900" b="0" i="0" u="none" strike="noStrike" cap="none" normalizeH="0" baseline="0" dirty="0" smtClean="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urier New" panose="02070309020205020404" pitchFamily="49" charset="0"/>
              </a:rPr>
              <a:t>TAAATAAACAAAACTACATTGCTACGTCAGAAGACTGCAAACAAAAGATATGAACGCAGCGCGCTGAGCT</a:t>
            </a:r>
            <a:endParaRPr kumimoji="0" lang="en-SE" altLang="en-US" sz="900" b="0" i="0" u="none" strike="noStrike" cap="none" normalizeH="0" baseline="0" dirty="0" smtClean="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urier New" panose="02070309020205020404" pitchFamily="49" charset="0"/>
              </a:rPr>
              <a:t>GCTCTTGACGTCGCCGCCAAGGTTCGAATCAGATATATTTTCTCTATTTTTTATTTTTTTTTCCGCCCAT</a:t>
            </a:r>
            <a:endParaRPr kumimoji="0" lang="en-SE" altLang="en-US" sz="900" b="0" i="0" u="none" strike="noStrike" cap="none" normalizeH="0" baseline="0" dirty="0" smtClean="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urier New" panose="02070309020205020404" pitchFamily="49" charset="0"/>
              </a:rPr>
              <a:t>TTTTGTGTTGTTTTTAATAAGCTTACAACTTTACAAGTGTTTTTTGTTGTGATTTTTGTACTTTCGTGAG</a:t>
            </a:r>
            <a:endParaRPr kumimoji="0" lang="en-SE" altLang="en-US" sz="900" b="0" i="0" u="none" strike="noStrike" cap="none" normalizeH="0" baseline="0" dirty="0" smtClean="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urier New" panose="02070309020205020404" pitchFamily="49" charset="0"/>
              </a:rPr>
              <a:t>TGATTTGTGATTTGCGATTTGCGTGCAGTTGAAGGCGAGGAGAACTGCATTCGATCTTTCCGATCAGCAG</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9" name="Title 1"/>
          <p:cNvSpPr txBox="1">
            <a:spLocks/>
          </p:cNvSpPr>
          <p:nvPr/>
        </p:nvSpPr>
        <p:spPr>
          <a:xfrm>
            <a:off x="6207125" y="334263"/>
            <a:ext cx="5480051" cy="47218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hy-AM" sz="2400" dirty="0" smtClean="0"/>
              <a:t>How to store variations in the genome? </a:t>
            </a:r>
            <a:endParaRPr lang="en-US" sz="2400" dirty="0"/>
          </a:p>
        </p:txBody>
      </p:sp>
      <p:pic>
        <p:nvPicPr>
          <p:cNvPr id="4" name="Picture 3"/>
          <p:cNvPicPr>
            <a:picLocks noChangeAspect="1"/>
          </p:cNvPicPr>
          <p:nvPr/>
        </p:nvPicPr>
        <p:blipFill>
          <a:blip r:embed="rId3"/>
          <a:stretch>
            <a:fillRect/>
          </a:stretch>
        </p:blipFill>
        <p:spPr>
          <a:xfrm>
            <a:off x="6584950" y="1104900"/>
            <a:ext cx="4102100" cy="3932267"/>
          </a:xfrm>
          <a:prstGeom prst="rect">
            <a:avLst/>
          </a:prstGeom>
        </p:spPr>
      </p:pic>
      <p:pic>
        <p:nvPicPr>
          <p:cNvPr id="8" name="Picture 7"/>
          <p:cNvPicPr>
            <a:picLocks noChangeAspect="1"/>
          </p:cNvPicPr>
          <p:nvPr/>
        </p:nvPicPr>
        <p:blipFill>
          <a:blip r:embed="rId4"/>
          <a:stretch>
            <a:fillRect/>
          </a:stretch>
        </p:blipFill>
        <p:spPr>
          <a:xfrm>
            <a:off x="8230562" y="5162681"/>
            <a:ext cx="3689975" cy="1460500"/>
          </a:xfrm>
          <a:prstGeom prst="rect">
            <a:avLst/>
          </a:prstGeom>
        </p:spPr>
      </p:pic>
      <p:sp>
        <p:nvSpPr>
          <p:cNvPr id="10" name="TextBox 9"/>
          <p:cNvSpPr txBox="1"/>
          <p:nvPr/>
        </p:nvSpPr>
        <p:spPr>
          <a:xfrm>
            <a:off x="6730999" y="5434698"/>
            <a:ext cx="1447801" cy="646331"/>
          </a:xfrm>
          <a:prstGeom prst="rect">
            <a:avLst/>
          </a:prstGeom>
          <a:noFill/>
        </p:spPr>
        <p:txBody>
          <a:bodyPr wrap="square" rtlCol="0">
            <a:spAutoFit/>
          </a:bodyPr>
          <a:lstStyle/>
          <a:p>
            <a:r>
              <a:rPr lang="en-SE" i="1" dirty="0" smtClean="0"/>
              <a:t>Variant call format (VCF)</a:t>
            </a:r>
            <a:endParaRPr lang="en-US" i="1" dirty="0"/>
          </a:p>
        </p:txBody>
      </p:sp>
      <p:sp>
        <p:nvSpPr>
          <p:cNvPr id="14" name="TextBox 13"/>
          <p:cNvSpPr txBox="1"/>
          <p:nvPr/>
        </p:nvSpPr>
        <p:spPr>
          <a:xfrm>
            <a:off x="10579100" y="2405748"/>
            <a:ext cx="1108076" cy="646331"/>
          </a:xfrm>
          <a:prstGeom prst="rect">
            <a:avLst/>
          </a:prstGeom>
          <a:noFill/>
        </p:spPr>
        <p:txBody>
          <a:bodyPr wrap="square" rtlCol="0">
            <a:spAutoFit/>
          </a:bodyPr>
          <a:lstStyle/>
          <a:p>
            <a:r>
              <a:rPr lang="en-SE" i="1" dirty="0" smtClean="0"/>
              <a:t>Graph genome</a:t>
            </a:r>
            <a:endParaRPr lang="en-US" i="1" dirty="0"/>
          </a:p>
        </p:txBody>
      </p:sp>
      <p:sp>
        <p:nvSpPr>
          <p:cNvPr id="11" name="Rectangle 10"/>
          <p:cNvSpPr/>
          <p:nvPr/>
        </p:nvSpPr>
        <p:spPr>
          <a:xfrm>
            <a:off x="9436099" y="4753676"/>
            <a:ext cx="2403222" cy="230832"/>
          </a:xfrm>
          <a:prstGeom prst="rect">
            <a:avLst/>
          </a:prstGeom>
        </p:spPr>
        <p:txBody>
          <a:bodyPr wrap="none">
            <a:spAutoFit/>
          </a:bodyPr>
          <a:lstStyle/>
          <a:p>
            <a:r>
              <a:rPr lang="en-US" sz="900" dirty="0">
                <a:solidFill>
                  <a:srgbClr val="222222"/>
                </a:solidFill>
                <a:latin typeface="-apple-system"/>
                <a:hlinkClick r:id="rId5"/>
              </a:rPr>
              <a:t>https://</a:t>
            </a:r>
            <a:r>
              <a:rPr lang="en-US" sz="900" dirty="0" smtClean="0">
                <a:solidFill>
                  <a:srgbClr val="222222"/>
                </a:solidFill>
                <a:latin typeface="-apple-system"/>
                <a:hlinkClick r:id="rId5"/>
              </a:rPr>
              <a:t>doi.org/10.1038/s41588-018-0316-4</a:t>
            </a:r>
            <a:r>
              <a:rPr lang="en-SE" sz="900" dirty="0" smtClean="0">
                <a:solidFill>
                  <a:srgbClr val="222222"/>
                </a:solidFill>
                <a:latin typeface="-apple-system"/>
              </a:rPr>
              <a:t> </a:t>
            </a:r>
            <a:endParaRPr lang="en-US" sz="900" dirty="0"/>
          </a:p>
        </p:txBody>
      </p:sp>
    </p:spTree>
    <p:extLst>
      <p:ext uri="{BB962C8B-B14F-4D97-AF65-F5344CB8AC3E}">
        <p14:creationId xmlns:p14="http://schemas.microsoft.com/office/powerpoint/2010/main" val="3237428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4"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biology101.org/images/tissue-types.jpg"/>
          <p:cNvPicPr>
            <a:picLocks noChangeAspect="1" noChangeArrowheads="1"/>
          </p:cNvPicPr>
          <p:nvPr/>
        </p:nvPicPr>
        <p:blipFill rotWithShape="1">
          <a:blip r:embed="rId2">
            <a:extLst>
              <a:ext uri="{28A0092B-C50C-407E-A947-70E740481C1C}">
                <a14:useLocalDpi xmlns:a14="http://schemas.microsoft.com/office/drawing/2010/main" val="0"/>
              </a:ext>
            </a:extLst>
          </a:blip>
          <a:srcRect t="7381"/>
          <a:stretch/>
        </p:blipFill>
        <p:spPr bwMode="auto">
          <a:xfrm>
            <a:off x="112405" y="1189508"/>
            <a:ext cx="5360096" cy="393848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a:xfrm>
            <a:off x="112405" y="431595"/>
            <a:ext cx="6302099" cy="561584"/>
          </a:xfrm>
        </p:spPr>
        <p:txBody>
          <a:bodyPr>
            <a:noAutofit/>
          </a:bodyPr>
          <a:lstStyle/>
          <a:p>
            <a:pPr algn="ctr"/>
            <a:r>
              <a:rPr lang="en-GB" sz="2400" dirty="0" smtClean="0"/>
              <a:t>The human organism consists of nearly</a:t>
            </a:r>
            <a:r>
              <a:rPr lang="hy-AM" sz="2400" dirty="0" smtClean="0"/>
              <a:t> </a:t>
            </a:r>
            <a:r>
              <a:rPr lang="en-US" sz="2400" dirty="0"/>
              <a:t>37.2 </a:t>
            </a:r>
            <a:r>
              <a:rPr lang="en-US" sz="2400" dirty="0" smtClean="0"/>
              <a:t>trillion </a:t>
            </a:r>
            <a:r>
              <a:rPr lang="en-GB" sz="2400" dirty="0" smtClean="0"/>
              <a:t>cells</a:t>
            </a:r>
            <a:endParaRPr lang="en-US" sz="2400" dirty="0"/>
          </a:p>
        </p:txBody>
      </p:sp>
      <p:pic>
        <p:nvPicPr>
          <p:cNvPr id="10" name="Picture 9"/>
          <p:cNvPicPr>
            <a:picLocks noChangeAspect="1"/>
          </p:cNvPicPr>
          <p:nvPr/>
        </p:nvPicPr>
        <p:blipFill>
          <a:blip r:embed="rId3"/>
          <a:stretch>
            <a:fillRect/>
          </a:stretch>
        </p:blipFill>
        <p:spPr>
          <a:xfrm>
            <a:off x="5897584" y="1832339"/>
            <a:ext cx="6210300" cy="3295650"/>
          </a:xfrm>
          <a:prstGeom prst="rect">
            <a:avLst/>
          </a:prstGeom>
        </p:spPr>
      </p:pic>
      <p:sp>
        <p:nvSpPr>
          <p:cNvPr id="12" name="Title 2"/>
          <p:cNvSpPr txBox="1">
            <a:spLocks/>
          </p:cNvSpPr>
          <p:nvPr/>
        </p:nvSpPr>
        <p:spPr>
          <a:xfrm>
            <a:off x="5897584" y="1439681"/>
            <a:ext cx="6302099" cy="56158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GB" sz="2400" dirty="0" smtClean="0"/>
              <a:t>Almost every cell contains DNA in its nucleus</a:t>
            </a:r>
            <a:endParaRPr lang="en-US" sz="2400" dirty="0"/>
          </a:p>
        </p:txBody>
      </p:sp>
    </p:spTree>
    <p:extLst>
      <p:ext uri="{BB962C8B-B14F-4D97-AF65-F5344CB8AC3E}">
        <p14:creationId xmlns:p14="http://schemas.microsoft.com/office/powerpoint/2010/main" val="351917266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50850" y="222250"/>
            <a:ext cx="1153393" cy="369332"/>
          </a:xfrm>
          <a:prstGeom prst="rect">
            <a:avLst/>
          </a:prstGeom>
          <a:noFill/>
        </p:spPr>
        <p:txBody>
          <a:bodyPr wrap="none" rtlCol="0">
            <a:spAutoFit/>
          </a:bodyPr>
          <a:lstStyle/>
          <a:p>
            <a:r>
              <a:rPr lang="en-SE" dirty="0" smtClean="0"/>
              <a:t>Thank you</a:t>
            </a:r>
            <a:endParaRPr lang="en-US" dirty="0"/>
          </a:p>
        </p:txBody>
      </p:sp>
      <p:sp>
        <p:nvSpPr>
          <p:cNvPr id="3" name="TextBox 2"/>
          <p:cNvSpPr txBox="1"/>
          <p:nvPr/>
        </p:nvSpPr>
        <p:spPr>
          <a:xfrm>
            <a:off x="450849" y="933450"/>
            <a:ext cx="6895029" cy="369332"/>
          </a:xfrm>
          <a:prstGeom prst="rect">
            <a:avLst/>
          </a:prstGeom>
          <a:noFill/>
        </p:spPr>
        <p:txBody>
          <a:bodyPr wrap="none" rtlCol="0">
            <a:spAutoFit/>
          </a:bodyPr>
          <a:lstStyle/>
          <a:p>
            <a:r>
              <a:rPr lang="en-SE" dirty="0" smtClean="0"/>
              <a:t>Course github repository: </a:t>
            </a:r>
            <a:r>
              <a:rPr lang="en-US" dirty="0">
                <a:hlinkClick r:id="rId2"/>
              </a:rPr>
              <a:t>https://</a:t>
            </a:r>
            <a:r>
              <a:rPr lang="en-US" dirty="0" smtClean="0">
                <a:hlinkClick r:id="rId2"/>
              </a:rPr>
              <a:t>github.com/lilit-nersisyan/bioinf-2020</a:t>
            </a:r>
            <a:r>
              <a:rPr lang="en-SE" dirty="0" smtClean="0"/>
              <a:t> </a:t>
            </a:r>
            <a:endParaRPr lang="en-US" dirty="0"/>
          </a:p>
        </p:txBody>
      </p:sp>
      <p:sp>
        <p:nvSpPr>
          <p:cNvPr id="4" name="TextBox 3"/>
          <p:cNvSpPr txBox="1"/>
          <p:nvPr/>
        </p:nvSpPr>
        <p:spPr>
          <a:xfrm>
            <a:off x="442192" y="1644650"/>
            <a:ext cx="2808141" cy="1200329"/>
          </a:xfrm>
          <a:prstGeom prst="rect">
            <a:avLst/>
          </a:prstGeom>
          <a:noFill/>
        </p:spPr>
        <p:txBody>
          <a:bodyPr wrap="none" rtlCol="0">
            <a:spAutoFit/>
          </a:bodyPr>
          <a:lstStyle/>
          <a:p>
            <a:r>
              <a:rPr lang="en-SE" dirty="0" smtClean="0"/>
              <a:t>Next topics: </a:t>
            </a:r>
          </a:p>
          <a:p>
            <a:endParaRPr lang="en-SE" dirty="0" smtClean="0"/>
          </a:p>
          <a:p>
            <a:pPr marL="285750" indent="-285750">
              <a:buFontTx/>
              <a:buChar char="-"/>
            </a:pPr>
            <a:r>
              <a:rPr lang="en-SE" dirty="0" smtClean="0"/>
              <a:t>Sequencing technologies</a:t>
            </a:r>
          </a:p>
          <a:p>
            <a:pPr marL="285750" indent="-285750">
              <a:buFontTx/>
              <a:buChar char="-"/>
            </a:pPr>
            <a:r>
              <a:rPr lang="en-SE" dirty="0" smtClean="0"/>
              <a:t>Sequencing data analysis</a:t>
            </a:r>
            <a:endParaRPr lang="en-US" dirty="0"/>
          </a:p>
        </p:txBody>
      </p:sp>
    </p:spTree>
    <p:extLst>
      <p:ext uri="{BB962C8B-B14F-4D97-AF65-F5344CB8AC3E}">
        <p14:creationId xmlns:p14="http://schemas.microsoft.com/office/powerpoint/2010/main" val="278140262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42900" y="180975"/>
            <a:ext cx="5657850" cy="454025"/>
          </a:xfrm>
        </p:spPr>
        <p:txBody>
          <a:bodyPr>
            <a:noAutofit/>
          </a:bodyPr>
          <a:lstStyle/>
          <a:p>
            <a:r>
              <a:rPr lang="en-SE" sz="2800" dirty="0" smtClean="0"/>
              <a:t>Using DNA as an information carrier</a:t>
            </a:r>
            <a:endParaRPr lang="en-US" sz="2800" dirty="0"/>
          </a:p>
        </p:txBody>
      </p:sp>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3972" y="872080"/>
            <a:ext cx="1921242" cy="1630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10" descr="Image result for dna data storage"/>
          <p:cNvPicPr>
            <a:picLocks noChangeAspect="1" noChangeArrowheads="1"/>
          </p:cNvPicPr>
          <p:nvPr/>
        </p:nvPicPr>
        <p:blipFill rotWithShape="1">
          <a:blip r:embed="rId3">
            <a:extLst>
              <a:ext uri="{28A0092B-C50C-407E-A947-70E740481C1C}">
                <a14:useLocalDpi xmlns:a14="http://schemas.microsoft.com/office/drawing/2010/main" val="0"/>
              </a:ext>
            </a:extLst>
          </a:blip>
          <a:srcRect t="24421" b="25044"/>
          <a:stretch/>
        </p:blipFill>
        <p:spPr bwMode="auto">
          <a:xfrm>
            <a:off x="2489938" y="1044960"/>
            <a:ext cx="4779788" cy="145094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899" y="3329646"/>
            <a:ext cx="6958023" cy="2626654"/>
          </a:xfrm>
          <a:prstGeom prst="rect">
            <a:avLst/>
          </a:prstGeom>
        </p:spPr>
      </p:pic>
      <p:sp>
        <p:nvSpPr>
          <p:cNvPr id="6" name="Rectangle 5"/>
          <p:cNvSpPr/>
          <p:nvPr/>
        </p:nvSpPr>
        <p:spPr>
          <a:xfrm>
            <a:off x="8093166" y="1161353"/>
            <a:ext cx="2152560" cy="1200329"/>
          </a:xfrm>
          <a:prstGeom prst="rect">
            <a:avLst/>
          </a:prstGeom>
        </p:spPr>
        <p:txBody>
          <a:bodyPr wrap="square">
            <a:spAutoFit/>
          </a:bodyPr>
          <a:lstStyle/>
          <a:p>
            <a:r>
              <a:rPr lang="en-US" dirty="0"/>
              <a:t>587,287 words of </a:t>
            </a:r>
            <a:r>
              <a:rPr lang="en-US" i="1" dirty="0"/>
              <a:t>War and Peace</a:t>
            </a:r>
            <a:r>
              <a:rPr lang="en-US" dirty="0"/>
              <a:t> and 99 other classics. </a:t>
            </a:r>
          </a:p>
        </p:txBody>
      </p:sp>
      <p:pic>
        <p:nvPicPr>
          <p:cNvPr id="7" name="Picture 4" descr="Image result for война и мир"/>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400450" y="496423"/>
            <a:ext cx="1426552" cy="22289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Image result for microsoft"/>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147050" y="245471"/>
            <a:ext cx="2098676" cy="10493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sander wuyt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73617" y="2990851"/>
            <a:ext cx="1884678" cy="134619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873617" y="4421452"/>
            <a:ext cx="1884678" cy="1445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10"/>
          <p:cNvSpPr/>
          <p:nvPr/>
        </p:nvSpPr>
        <p:spPr>
          <a:xfrm>
            <a:off x="7823200" y="3188553"/>
            <a:ext cx="1930400" cy="1754326"/>
          </a:xfrm>
          <a:prstGeom prst="rect">
            <a:avLst/>
          </a:prstGeom>
        </p:spPr>
        <p:txBody>
          <a:bodyPr wrap="square">
            <a:spAutoFit/>
          </a:bodyPr>
          <a:lstStyle/>
          <a:p>
            <a:pPr algn="r"/>
            <a:r>
              <a:rPr lang="en-US" dirty="0"/>
              <a:t>January 21, 2015, Nick Goldman from the European Bioinformatics Institute (EBI)</a:t>
            </a:r>
          </a:p>
        </p:txBody>
      </p:sp>
      <p:sp>
        <p:nvSpPr>
          <p:cNvPr id="12" name="Rectangle 11"/>
          <p:cNvSpPr/>
          <p:nvPr/>
        </p:nvSpPr>
        <p:spPr>
          <a:xfrm>
            <a:off x="9753600" y="5937756"/>
            <a:ext cx="3874770" cy="523220"/>
          </a:xfrm>
          <a:prstGeom prst="rect">
            <a:avLst/>
          </a:prstGeom>
        </p:spPr>
        <p:txBody>
          <a:bodyPr wrap="square">
            <a:spAutoFit/>
          </a:bodyPr>
          <a:lstStyle/>
          <a:p>
            <a:r>
              <a:rPr lang="en-US" sz="1400" dirty="0"/>
              <a:t>Sander </a:t>
            </a:r>
            <a:r>
              <a:rPr lang="en-US" sz="1400" dirty="0" err="1"/>
              <a:t>Wuyts</a:t>
            </a:r>
            <a:r>
              <a:rPr lang="en-US" sz="1400" dirty="0"/>
              <a:t>, PhD, Belgium</a:t>
            </a:r>
          </a:p>
          <a:p>
            <a:r>
              <a:rPr lang="en-US" sz="1400" dirty="0"/>
              <a:t>19 January 2018 around €9500.</a:t>
            </a:r>
          </a:p>
        </p:txBody>
      </p:sp>
    </p:spTree>
    <p:extLst>
      <p:ext uri="{BB962C8B-B14F-4D97-AF65-F5344CB8AC3E}">
        <p14:creationId xmlns:p14="http://schemas.microsoft.com/office/powerpoint/2010/main" val="223963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Effect transition="in" filter="fade">
                                      <p:cBhvr>
                                        <p:cTn id="35"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1" grpId="0"/>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p:cNvPicPr>
            <a:picLocks noChangeAspect="1"/>
          </p:cNvPicPr>
          <p:nvPr/>
        </p:nvPicPr>
        <p:blipFill>
          <a:blip r:embed="rId2"/>
          <a:stretch>
            <a:fillRect/>
          </a:stretch>
        </p:blipFill>
        <p:spPr>
          <a:xfrm>
            <a:off x="9630452" y="603199"/>
            <a:ext cx="1027288" cy="3456000"/>
          </a:xfrm>
          <a:prstGeom prst="rect">
            <a:avLst/>
          </a:prstGeom>
        </p:spPr>
      </p:pic>
      <p:pic>
        <p:nvPicPr>
          <p:cNvPr id="21" name="Picture 20"/>
          <p:cNvPicPr>
            <a:picLocks noChangeAspect="1"/>
          </p:cNvPicPr>
          <p:nvPr/>
        </p:nvPicPr>
        <p:blipFill rotWithShape="1">
          <a:blip r:embed="rId3"/>
          <a:srcRect l="16343"/>
          <a:stretch/>
        </p:blipFill>
        <p:spPr>
          <a:xfrm>
            <a:off x="3441700" y="4128410"/>
            <a:ext cx="7216040" cy="2160000"/>
          </a:xfrm>
          <a:prstGeom prst="rect">
            <a:avLst/>
          </a:prstGeom>
        </p:spPr>
      </p:pic>
      <p:sp>
        <p:nvSpPr>
          <p:cNvPr id="3" name="TextBox 2"/>
          <p:cNvSpPr txBox="1"/>
          <p:nvPr/>
        </p:nvSpPr>
        <p:spPr>
          <a:xfrm>
            <a:off x="772856" y="1308323"/>
            <a:ext cx="966931" cy="369332"/>
          </a:xfrm>
          <a:prstGeom prst="rect">
            <a:avLst/>
          </a:prstGeom>
          <a:noFill/>
        </p:spPr>
        <p:txBody>
          <a:bodyPr wrap="none" rtlCol="0">
            <a:spAutoFit/>
          </a:bodyPr>
          <a:lstStyle/>
          <a:p>
            <a:r>
              <a:rPr lang="en-GB" dirty="0" smtClean="0"/>
              <a:t>Adenine</a:t>
            </a:r>
            <a:endParaRPr lang="en-US" dirty="0"/>
          </a:p>
        </p:txBody>
      </p:sp>
      <p:sp>
        <p:nvSpPr>
          <p:cNvPr id="4" name="TextBox 3"/>
          <p:cNvSpPr txBox="1"/>
          <p:nvPr/>
        </p:nvSpPr>
        <p:spPr>
          <a:xfrm>
            <a:off x="759775" y="1930866"/>
            <a:ext cx="993092" cy="369332"/>
          </a:xfrm>
          <a:prstGeom prst="rect">
            <a:avLst/>
          </a:prstGeom>
          <a:noFill/>
        </p:spPr>
        <p:txBody>
          <a:bodyPr wrap="none" rtlCol="0">
            <a:spAutoFit/>
          </a:bodyPr>
          <a:lstStyle/>
          <a:p>
            <a:r>
              <a:rPr lang="en-GB" dirty="0" smtClean="0"/>
              <a:t>Thymine</a:t>
            </a:r>
            <a:endParaRPr lang="en-US" dirty="0"/>
          </a:p>
        </p:txBody>
      </p:sp>
      <p:sp>
        <p:nvSpPr>
          <p:cNvPr id="5" name="TextBox 4"/>
          <p:cNvSpPr txBox="1"/>
          <p:nvPr/>
        </p:nvSpPr>
        <p:spPr>
          <a:xfrm>
            <a:off x="777920" y="2611034"/>
            <a:ext cx="974947" cy="369332"/>
          </a:xfrm>
          <a:prstGeom prst="rect">
            <a:avLst/>
          </a:prstGeom>
          <a:noFill/>
        </p:spPr>
        <p:txBody>
          <a:bodyPr wrap="none" rtlCol="0">
            <a:spAutoFit/>
          </a:bodyPr>
          <a:lstStyle/>
          <a:p>
            <a:r>
              <a:rPr lang="en-GB" dirty="0" smtClean="0"/>
              <a:t>Guanine</a:t>
            </a:r>
            <a:endParaRPr lang="en-US" dirty="0"/>
          </a:p>
        </p:txBody>
      </p:sp>
      <p:sp>
        <p:nvSpPr>
          <p:cNvPr id="6" name="TextBox 5"/>
          <p:cNvSpPr txBox="1"/>
          <p:nvPr/>
        </p:nvSpPr>
        <p:spPr>
          <a:xfrm>
            <a:off x="770450" y="3197477"/>
            <a:ext cx="989886" cy="369332"/>
          </a:xfrm>
          <a:prstGeom prst="rect">
            <a:avLst/>
          </a:prstGeom>
          <a:noFill/>
        </p:spPr>
        <p:txBody>
          <a:bodyPr wrap="none" rtlCol="0">
            <a:spAutoFit/>
          </a:bodyPr>
          <a:lstStyle/>
          <a:p>
            <a:r>
              <a:rPr lang="en-GB" dirty="0" smtClean="0"/>
              <a:t>Cytosine</a:t>
            </a:r>
            <a:endParaRPr lang="en-US" dirty="0"/>
          </a:p>
        </p:txBody>
      </p:sp>
      <p:sp>
        <p:nvSpPr>
          <p:cNvPr id="7" name="Rounded Rectangle 6"/>
          <p:cNvSpPr/>
          <p:nvPr/>
        </p:nvSpPr>
        <p:spPr>
          <a:xfrm>
            <a:off x="647042" y="148907"/>
            <a:ext cx="1816274" cy="751563"/>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GB" sz="1400" dirty="0" smtClean="0"/>
              <a:t>The four different nucleotides (bases) or monomers of DNA</a:t>
            </a:r>
            <a:endParaRPr lang="en-US" sz="1400" dirty="0"/>
          </a:p>
        </p:txBody>
      </p:sp>
      <p:sp>
        <p:nvSpPr>
          <p:cNvPr id="8" name="Rounded Rectangle 7"/>
          <p:cNvSpPr/>
          <p:nvPr/>
        </p:nvSpPr>
        <p:spPr>
          <a:xfrm>
            <a:off x="2676300" y="148907"/>
            <a:ext cx="1325070" cy="751563"/>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GB" sz="1400" dirty="0" smtClean="0"/>
              <a:t>A single stranded DNA </a:t>
            </a:r>
            <a:endParaRPr lang="en-US" sz="1400" dirty="0"/>
          </a:p>
        </p:txBody>
      </p:sp>
      <p:sp>
        <p:nvSpPr>
          <p:cNvPr id="9" name="Rounded Rectangle 8"/>
          <p:cNvSpPr/>
          <p:nvPr/>
        </p:nvSpPr>
        <p:spPr>
          <a:xfrm>
            <a:off x="4086804" y="148907"/>
            <a:ext cx="1972635" cy="870561"/>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GB" sz="1400" dirty="0" smtClean="0"/>
              <a:t>Bases connect with complementarity rule: A with T, G with C </a:t>
            </a:r>
            <a:endParaRPr lang="en-US" sz="1400" dirty="0"/>
          </a:p>
        </p:txBody>
      </p:sp>
      <p:sp>
        <p:nvSpPr>
          <p:cNvPr id="10" name="Rounded Rectangle 9"/>
          <p:cNvSpPr/>
          <p:nvPr/>
        </p:nvSpPr>
        <p:spPr>
          <a:xfrm>
            <a:off x="6184860" y="148907"/>
            <a:ext cx="1325070" cy="535674"/>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GB" sz="1400" dirty="0" smtClean="0"/>
              <a:t>A double stranded DNA </a:t>
            </a:r>
            <a:endParaRPr lang="en-US" sz="1400" dirty="0"/>
          </a:p>
        </p:txBody>
      </p:sp>
      <p:sp>
        <p:nvSpPr>
          <p:cNvPr id="12" name="Rounded Rectangle 11"/>
          <p:cNvSpPr/>
          <p:nvPr/>
        </p:nvSpPr>
        <p:spPr>
          <a:xfrm>
            <a:off x="9386450" y="148907"/>
            <a:ext cx="1325070" cy="535674"/>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GB" sz="1400" dirty="0" smtClean="0"/>
              <a:t>DNA </a:t>
            </a:r>
            <a:r>
              <a:rPr lang="en-SE" sz="1400" dirty="0" smtClean="0"/>
              <a:t>double </a:t>
            </a:r>
            <a:r>
              <a:rPr lang="en-GB" sz="1400" dirty="0" smtClean="0"/>
              <a:t>helix</a:t>
            </a:r>
            <a:endParaRPr lang="en-US" sz="1400" dirty="0"/>
          </a:p>
        </p:txBody>
      </p:sp>
      <p:sp>
        <p:nvSpPr>
          <p:cNvPr id="13" name="Rounded Rectangle 12"/>
          <p:cNvSpPr/>
          <p:nvPr/>
        </p:nvSpPr>
        <p:spPr>
          <a:xfrm>
            <a:off x="5256589" y="6006229"/>
            <a:ext cx="1747382" cy="801667"/>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GB" sz="1400" dirty="0" smtClean="0"/>
              <a:t>DNA wrapped around “packaging” proteins</a:t>
            </a:r>
            <a:endParaRPr lang="en-US" sz="1400" dirty="0"/>
          </a:p>
        </p:txBody>
      </p:sp>
      <p:sp>
        <p:nvSpPr>
          <p:cNvPr id="14" name="Rounded Rectangle 13"/>
          <p:cNvSpPr/>
          <p:nvPr/>
        </p:nvSpPr>
        <p:spPr>
          <a:xfrm>
            <a:off x="3149422" y="5887576"/>
            <a:ext cx="1747382" cy="801667"/>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US" sz="1400" i="1" dirty="0" smtClean="0"/>
              <a:t>C</a:t>
            </a:r>
            <a:r>
              <a:rPr lang="en-SE" sz="1400" i="1" dirty="0" smtClean="0"/>
              <a:t>hromatin </a:t>
            </a:r>
          </a:p>
          <a:p>
            <a:pPr algn="ctr"/>
            <a:r>
              <a:rPr lang="en-GB" sz="1400" dirty="0" smtClean="0"/>
              <a:t>The </a:t>
            </a:r>
            <a:r>
              <a:rPr lang="en-SE" sz="1400" dirty="0" smtClean="0"/>
              <a:t>packed</a:t>
            </a:r>
            <a:r>
              <a:rPr lang="en-GB" sz="1400" dirty="0" smtClean="0"/>
              <a:t> DNA inside the nucleus</a:t>
            </a:r>
            <a:endParaRPr lang="en-US" sz="1400" dirty="0"/>
          </a:p>
        </p:txBody>
      </p:sp>
      <p:pic>
        <p:nvPicPr>
          <p:cNvPr id="11" name="Picture 10"/>
          <p:cNvPicPr>
            <a:picLocks noChangeAspect="1"/>
          </p:cNvPicPr>
          <p:nvPr/>
        </p:nvPicPr>
        <p:blipFill>
          <a:blip r:embed="rId4"/>
          <a:stretch>
            <a:fillRect/>
          </a:stretch>
        </p:blipFill>
        <p:spPr>
          <a:xfrm>
            <a:off x="1844366" y="1197691"/>
            <a:ext cx="720000" cy="2484591"/>
          </a:xfrm>
          <a:prstGeom prst="rect">
            <a:avLst/>
          </a:prstGeom>
        </p:spPr>
      </p:pic>
      <p:pic>
        <p:nvPicPr>
          <p:cNvPr id="15" name="Picture 14"/>
          <p:cNvPicPr>
            <a:picLocks noChangeAspect="1"/>
          </p:cNvPicPr>
          <p:nvPr/>
        </p:nvPicPr>
        <p:blipFill>
          <a:blip r:embed="rId5"/>
          <a:stretch>
            <a:fillRect/>
          </a:stretch>
        </p:blipFill>
        <p:spPr>
          <a:xfrm>
            <a:off x="2801560" y="1578720"/>
            <a:ext cx="1008000" cy="1722532"/>
          </a:xfrm>
          <a:prstGeom prst="rect">
            <a:avLst/>
          </a:prstGeom>
        </p:spPr>
      </p:pic>
      <p:pic>
        <p:nvPicPr>
          <p:cNvPr id="16" name="Picture 15"/>
          <p:cNvPicPr>
            <a:picLocks noChangeAspect="1"/>
          </p:cNvPicPr>
          <p:nvPr/>
        </p:nvPicPr>
        <p:blipFill>
          <a:blip r:embed="rId6"/>
          <a:stretch>
            <a:fillRect/>
          </a:stretch>
        </p:blipFill>
        <p:spPr>
          <a:xfrm>
            <a:off x="4086804" y="1645434"/>
            <a:ext cx="1620000" cy="2007391"/>
          </a:xfrm>
          <a:prstGeom prst="rect">
            <a:avLst/>
          </a:prstGeom>
        </p:spPr>
      </p:pic>
      <p:pic>
        <p:nvPicPr>
          <p:cNvPr id="17" name="Picture 16"/>
          <p:cNvPicPr>
            <a:picLocks noChangeAspect="1"/>
          </p:cNvPicPr>
          <p:nvPr/>
        </p:nvPicPr>
        <p:blipFill>
          <a:blip r:embed="rId7"/>
          <a:stretch>
            <a:fillRect/>
          </a:stretch>
        </p:blipFill>
        <p:spPr>
          <a:xfrm>
            <a:off x="6000006" y="904079"/>
            <a:ext cx="1440000" cy="3256432"/>
          </a:xfrm>
          <a:prstGeom prst="rect">
            <a:avLst/>
          </a:prstGeom>
        </p:spPr>
      </p:pic>
      <p:pic>
        <p:nvPicPr>
          <p:cNvPr id="18" name="Picture 17"/>
          <p:cNvPicPr>
            <a:picLocks noChangeAspect="1"/>
          </p:cNvPicPr>
          <p:nvPr/>
        </p:nvPicPr>
        <p:blipFill>
          <a:blip r:embed="rId8"/>
          <a:stretch>
            <a:fillRect/>
          </a:stretch>
        </p:blipFill>
        <p:spPr>
          <a:xfrm>
            <a:off x="7897250" y="703243"/>
            <a:ext cx="1440000" cy="3457268"/>
          </a:xfrm>
          <a:prstGeom prst="rect">
            <a:avLst/>
          </a:prstGeom>
        </p:spPr>
      </p:pic>
      <p:pic>
        <p:nvPicPr>
          <p:cNvPr id="23" name="Picture 22"/>
          <p:cNvPicPr>
            <a:picLocks noChangeAspect="1"/>
          </p:cNvPicPr>
          <p:nvPr/>
        </p:nvPicPr>
        <p:blipFill>
          <a:blip r:embed="rId9"/>
          <a:stretch>
            <a:fillRect/>
          </a:stretch>
        </p:blipFill>
        <p:spPr>
          <a:xfrm>
            <a:off x="2204366" y="4128409"/>
            <a:ext cx="557881" cy="2160000"/>
          </a:xfrm>
          <a:prstGeom prst="rect">
            <a:avLst/>
          </a:prstGeom>
        </p:spPr>
      </p:pic>
      <p:pic>
        <p:nvPicPr>
          <p:cNvPr id="24" name="Picture 23"/>
          <p:cNvPicPr>
            <a:picLocks noChangeAspect="1"/>
          </p:cNvPicPr>
          <p:nvPr/>
        </p:nvPicPr>
        <p:blipFill>
          <a:blip r:embed="rId10"/>
          <a:stretch>
            <a:fillRect/>
          </a:stretch>
        </p:blipFill>
        <p:spPr>
          <a:xfrm>
            <a:off x="512449" y="4128409"/>
            <a:ext cx="843974" cy="2160000"/>
          </a:xfrm>
          <a:prstGeom prst="rect">
            <a:avLst/>
          </a:prstGeom>
        </p:spPr>
      </p:pic>
      <p:sp>
        <p:nvSpPr>
          <p:cNvPr id="25" name="Rounded Rectangle 24"/>
          <p:cNvSpPr/>
          <p:nvPr/>
        </p:nvSpPr>
        <p:spPr>
          <a:xfrm>
            <a:off x="1543185" y="5869222"/>
            <a:ext cx="1747382" cy="801667"/>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SE" sz="1400" i="1" dirty="0" smtClean="0"/>
              <a:t>Chromosome </a:t>
            </a:r>
          </a:p>
          <a:p>
            <a:pPr algn="ctr"/>
            <a:r>
              <a:rPr lang="en-US" sz="1400" dirty="0" smtClean="0"/>
              <a:t>A</a:t>
            </a:r>
            <a:r>
              <a:rPr lang="en-SE" sz="1400" dirty="0" smtClean="0"/>
              <a:t>n even tighter packed DNA before replication</a:t>
            </a:r>
            <a:endParaRPr lang="en-US" sz="1400" dirty="0"/>
          </a:p>
        </p:txBody>
      </p:sp>
      <p:sp>
        <p:nvSpPr>
          <p:cNvPr id="26" name="Rounded Rectangle 25"/>
          <p:cNvSpPr/>
          <p:nvPr/>
        </p:nvSpPr>
        <p:spPr>
          <a:xfrm>
            <a:off x="107950" y="5774621"/>
            <a:ext cx="1568096" cy="801667"/>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SE" sz="1400" dirty="0"/>
              <a:t>t</a:t>
            </a:r>
            <a:r>
              <a:rPr lang="en-SE" sz="1400" dirty="0" smtClean="0"/>
              <a:t>he </a:t>
            </a:r>
            <a:r>
              <a:rPr lang="en-SE" sz="1400" i="1" dirty="0" smtClean="0"/>
              <a:t>chromosome </a:t>
            </a:r>
          </a:p>
          <a:p>
            <a:pPr algn="ctr"/>
            <a:r>
              <a:rPr lang="en-US" sz="1400" dirty="0" smtClean="0"/>
              <a:t>A</a:t>
            </a:r>
            <a:r>
              <a:rPr lang="en-SE" sz="1400" dirty="0" smtClean="0"/>
              <a:t>fter DNA replication</a:t>
            </a:r>
            <a:endParaRPr lang="en-US" sz="1400" dirty="0"/>
          </a:p>
        </p:txBody>
      </p:sp>
      <p:sp>
        <p:nvSpPr>
          <p:cNvPr id="27" name="Rounded Rectangle 26"/>
          <p:cNvSpPr/>
          <p:nvPr/>
        </p:nvSpPr>
        <p:spPr>
          <a:xfrm>
            <a:off x="7875825" y="144862"/>
            <a:ext cx="1482850" cy="535674"/>
          </a:xfrm>
          <a:prstGeom prst="roundRect">
            <a:avLst/>
          </a:prstGeom>
          <a:ln>
            <a:noFill/>
          </a:ln>
        </p:spPr>
        <p:style>
          <a:lnRef idx="2">
            <a:schemeClr val="accent3"/>
          </a:lnRef>
          <a:fillRef idx="1">
            <a:schemeClr val="lt1"/>
          </a:fillRef>
          <a:effectRef idx="0">
            <a:schemeClr val="accent3"/>
          </a:effectRef>
          <a:fontRef idx="minor">
            <a:schemeClr val="dk1"/>
          </a:fontRef>
        </p:style>
        <p:txBody>
          <a:bodyPr rtlCol="0" anchor="ctr"/>
          <a:lstStyle/>
          <a:p>
            <a:pPr algn="ctr"/>
            <a:r>
              <a:rPr lang="en-SE" sz="1400" dirty="0" smtClean="0"/>
              <a:t>The DNA strands have reverse directionality </a:t>
            </a:r>
            <a:endParaRPr lang="en-US" sz="1400" dirty="0"/>
          </a:p>
        </p:txBody>
      </p:sp>
    </p:spTree>
    <p:extLst>
      <p:ext uri="{BB962C8B-B14F-4D97-AF65-F5344CB8AC3E}">
        <p14:creationId xmlns:p14="http://schemas.microsoft.com/office/powerpoint/2010/main" val="2389565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fade">
                                      <p:cBhvr>
                                        <p:cTn id="23" dur="500"/>
                                        <p:tgtEl>
                                          <p:spTgt spid="10"/>
                                        </p:tgtEl>
                                      </p:cBhvr>
                                    </p:animEffect>
                                  </p:childTnLst>
                                </p:cTn>
                              </p:par>
                              <p:par>
                                <p:cTn id="24" presetID="10" presetClass="entr" presetSubtype="0"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Effect transition="in" filter="fade">
                                      <p:cBhvr>
                                        <p:cTn id="26" dur="500"/>
                                        <p:tgtEl>
                                          <p:spTgt spid="17"/>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7"/>
                                        </p:tgtEl>
                                        <p:attrNameLst>
                                          <p:attrName>style.visibility</p:attrName>
                                        </p:attrNameLst>
                                      </p:cBhvr>
                                      <p:to>
                                        <p:strVal val="visible"/>
                                      </p:to>
                                    </p:set>
                                    <p:animEffect transition="in" filter="fade">
                                      <p:cBhvr>
                                        <p:cTn id="31" dur="500"/>
                                        <p:tgtEl>
                                          <p:spTgt spid="27"/>
                                        </p:tgtEl>
                                      </p:cBhvr>
                                    </p:animEffect>
                                  </p:childTnLst>
                                </p:cTn>
                              </p:par>
                              <p:par>
                                <p:cTn id="32" presetID="10" presetClass="entr" presetSubtype="0" fill="hold" nodeType="withEffect">
                                  <p:stCondLst>
                                    <p:cond delay="0"/>
                                  </p:stCondLst>
                                  <p:childTnLst>
                                    <p:set>
                                      <p:cBhvr>
                                        <p:cTn id="33" dur="1" fill="hold">
                                          <p:stCondLst>
                                            <p:cond delay="0"/>
                                          </p:stCondLst>
                                        </p:cTn>
                                        <p:tgtEl>
                                          <p:spTgt spid="18"/>
                                        </p:tgtEl>
                                        <p:attrNameLst>
                                          <p:attrName>style.visibility</p:attrName>
                                        </p:attrNameLst>
                                      </p:cBhvr>
                                      <p:to>
                                        <p:strVal val="visible"/>
                                      </p:to>
                                    </p:set>
                                    <p:animEffect transition="in" filter="fade">
                                      <p:cBhvr>
                                        <p:cTn id="34" dur="500"/>
                                        <p:tgtEl>
                                          <p:spTgt spid="18"/>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fade">
                                      <p:cBhvr>
                                        <p:cTn id="39" dur="500"/>
                                        <p:tgtEl>
                                          <p:spTgt spid="12"/>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21"/>
                                        </p:tgtEl>
                                        <p:attrNameLst>
                                          <p:attrName>style.visibility</p:attrName>
                                        </p:attrNameLst>
                                      </p:cBhvr>
                                      <p:to>
                                        <p:strVal val="visible"/>
                                      </p:to>
                                    </p:set>
                                    <p:animEffect transition="in" filter="fade">
                                      <p:cBhvr>
                                        <p:cTn id="47" dur="500"/>
                                        <p:tgtEl>
                                          <p:spTgt spid="2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fade">
                                      <p:cBhvr>
                                        <p:cTn id="53" dur="500"/>
                                        <p:tgtEl>
                                          <p:spTgt spid="14"/>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fade">
                                      <p:cBhvr>
                                        <p:cTn id="58" dur="500"/>
                                        <p:tgtEl>
                                          <p:spTgt spid="23"/>
                                        </p:tgtEl>
                                      </p:cBhvr>
                                    </p:animEffect>
                                  </p:childTnLst>
                                </p:cTn>
                              </p:par>
                              <p:par>
                                <p:cTn id="59" presetID="10" presetClass="entr" presetSubtype="0" fill="hold" grpId="0" nodeType="withEffect">
                                  <p:stCondLst>
                                    <p:cond delay="0"/>
                                  </p:stCondLst>
                                  <p:childTnLst>
                                    <p:set>
                                      <p:cBhvr>
                                        <p:cTn id="60" dur="1" fill="hold">
                                          <p:stCondLst>
                                            <p:cond delay="0"/>
                                          </p:stCondLst>
                                        </p:cTn>
                                        <p:tgtEl>
                                          <p:spTgt spid="25"/>
                                        </p:tgtEl>
                                        <p:attrNameLst>
                                          <p:attrName>style.visibility</p:attrName>
                                        </p:attrNameLst>
                                      </p:cBhvr>
                                      <p:to>
                                        <p:strVal val="visible"/>
                                      </p:to>
                                    </p:set>
                                    <p:animEffect transition="in" filter="fade">
                                      <p:cBhvr>
                                        <p:cTn id="61" dur="500"/>
                                        <p:tgtEl>
                                          <p:spTgt spid="25"/>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nodeType="click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26"/>
                                        </p:tgtEl>
                                        <p:attrNameLst>
                                          <p:attrName>style.visibility</p:attrName>
                                        </p:attrNameLst>
                                      </p:cBhvr>
                                      <p:to>
                                        <p:strVal val="visible"/>
                                      </p:to>
                                    </p:set>
                                    <p:animEffect transition="in" filter="fade">
                                      <p:cBhvr>
                                        <p:cTn id="69"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animBg="1"/>
      <p:bldP spid="13" grpId="0" animBg="1"/>
      <p:bldP spid="14" grpId="0" animBg="1"/>
      <p:bldP spid="25" grpId="0" animBg="1"/>
      <p:bldP spid="26" grpId="0" animBg="1"/>
      <p:bldP spid="2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46321" y="6261730"/>
            <a:ext cx="6807895" cy="369332"/>
          </a:xfrm>
          <a:prstGeom prst="rect">
            <a:avLst/>
          </a:prstGeom>
        </p:spPr>
        <p:txBody>
          <a:bodyPr wrap="square">
            <a:spAutoFit/>
          </a:bodyPr>
          <a:lstStyle/>
          <a:p>
            <a:r>
              <a:rPr lang="en-US" dirty="0">
                <a:hlinkClick r:id="rId2"/>
              </a:rPr>
              <a:t>https://www.facebook.com/RibosomeStudio/posts/559703991189935</a:t>
            </a:r>
            <a:endParaRPr lang="en-US" dirty="0"/>
          </a:p>
        </p:txBody>
      </p:sp>
      <p:pic>
        <p:nvPicPr>
          <p:cNvPr id="3" name="Picture 2"/>
          <p:cNvPicPr>
            <a:picLocks noChangeAspect="1"/>
          </p:cNvPicPr>
          <p:nvPr/>
        </p:nvPicPr>
        <p:blipFill>
          <a:blip r:embed="rId3"/>
          <a:stretch>
            <a:fillRect/>
          </a:stretch>
        </p:blipFill>
        <p:spPr>
          <a:xfrm>
            <a:off x="2753558" y="628220"/>
            <a:ext cx="5507792" cy="5525305"/>
          </a:xfrm>
          <a:prstGeom prst="rect">
            <a:avLst/>
          </a:prstGeom>
        </p:spPr>
      </p:pic>
      <p:sp>
        <p:nvSpPr>
          <p:cNvPr id="5" name="Rectangle 4"/>
          <p:cNvSpPr/>
          <p:nvPr/>
        </p:nvSpPr>
        <p:spPr>
          <a:xfrm>
            <a:off x="228947" y="150684"/>
            <a:ext cx="6133753" cy="369332"/>
          </a:xfrm>
          <a:prstGeom prst="rect">
            <a:avLst/>
          </a:prstGeom>
        </p:spPr>
        <p:txBody>
          <a:bodyPr wrap="square">
            <a:spAutoFit/>
          </a:bodyPr>
          <a:lstStyle/>
          <a:p>
            <a:r>
              <a:rPr lang="en-SE" dirty="0" smtClean="0"/>
              <a:t>The chromatin 360 degrees by © </a:t>
            </a:r>
            <a:r>
              <a:rPr lang="en-US" dirty="0" smtClean="0"/>
              <a:t>Ribosome </a:t>
            </a:r>
            <a:r>
              <a:rPr lang="en-US" dirty="0"/>
              <a:t>Studio</a:t>
            </a:r>
          </a:p>
        </p:txBody>
      </p:sp>
    </p:spTree>
    <p:extLst>
      <p:ext uri="{BB962C8B-B14F-4D97-AF65-F5344CB8AC3E}">
        <p14:creationId xmlns:p14="http://schemas.microsoft.com/office/powerpoint/2010/main" val="189392703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712450" cy="523875"/>
          </a:xfrm>
        </p:spPr>
        <p:txBody>
          <a:bodyPr>
            <a:normAutofit fontScale="90000"/>
          </a:bodyPr>
          <a:lstStyle/>
          <a:p>
            <a:r>
              <a:rPr lang="en-SE" dirty="0" smtClean="0"/>
              <a:t>Rosalind</a:t>
            </a:r>
            <a:r>
              <a:rPr lang="en-GB" dirty="0" smtClean="0"/>
              <a:t> </a:t>
            </a:r>
            <a:r>
              <a:rPr lang="en-SE" dirty="0" smtClean="0"/>
              <a:t>#1 </a:t>
            </a:r>
            <a:r>
              <a:rPr lang="en-US" b="1" dirty="0"/>
              <a:t>Counting DNA </a:t>
            </a:r>
            <a:r>
              <a:rPr lang="en-US" b="1" dirty="0" smtClean="0"/>
              <a:t>Nucleotides</a:t>
            </a:r>
            <a:endParaRPr lang="en-US" dirty="0"/>
          </a:p>
        </p:txBody>
      </p:sp>
      <p:sp>
        <p:nvSpPr>
          <p:cNvPr id="3" name="Rectangle 2"/>
          <p:cNvSpPr/>
          <p:nvPr/>
        </p:nvSpPr>
        <p:spPr>
          <a:xfrm>
            <a:off x="752475" y="984502"/>
            <a:ext cx="10883900" cy="3308598"/>
          </a:xfrm>
          <a:prstGeom prst="rect">
            <a:avLst/>
          </a:prstGeom>
        </p:spPr>
        <p:txBody>
          <a:bodyPr wrap="square">
            <a:spAutoFit/>
          </a:bodyPr>
          <a:lstStyle/>
          <a:p>
            <a:r>
              <a:rPr lang="en-GB" sz="1100" u="sng" dirty="0">
                <a:solidFill>
                  <a:srgbClr val="337AB7"/>
                </a:solidFill>
                <a:latin typeface="Helvetica Neue"/>
                <a:hlinkClick r:id="rId2"/>
              </a:rPr>
              <a:t>http://rosalind.info/problems/dna/</a:t>
            </a:r>
            <a:endParaRPr lang="en-GB" sz="1100" dirty="0">
              <a:solidFill>
                <a:srgbClr val="000000"/>
              </a:solidFill>
              <a:latin typeface="Helvetica Neue"/>
            </a:endParaRPr>
          </a:p>
          <a:p>
            <a:endParaRPr lang="en-SE" sz="1100" b="1" dirty="0" smtClean="0">
              <a:solidFill>
                <a:srgbClr val="000000"/>
              </a:solidFill>
              <a:latin typeface="Helvetica Neue"/>
            </a:endParaRPr>
          </a:p>
          <a:p>
            <a:r>
              <a:rPr lang="en-GB" sz="1100" b="1" dirty="0" smtClean="0">
                <a:solidFill>
                  <a:srgbClr val="000000"/>
                </a:solidFill>
                <a:latin typeface="Helvetica Neue"/>
              </a:rPr>
              <a:t>Problem</a:t>
            </a:r>
            <a:r>
              <a:rPr lang="en-GB" sz="1100" dirty="0">
                <a:solidFill>
                  <a:srgbClr val="000000"/>
                </a:solidFill>
                <a:latin typeface="Helvetica Neue"/>
              </a:rPr>
              <a:t> A string is simply an ordered collection of symbols selected from some alphabet and formed into a word; the length of a string is the number of symbols that it contains.</a:t>
            </a:r>
          </a:p>
          <a:p>
            <a:r>
              <a:rPr lang="en-GB" sz="1100" dirty="0">
                <a:solidFill>
                  <a:srgbClr val="000000"/>
                </a:solidFill>
                <a:latin typeface="Helvetica Neue"/>
              </a:rPr>
              <a:t>An example of a length 21 DNA string (whose alphabet contains the symbols 'A', 'C', 'G', and 'T') is "ATGCTTCAGAAAGGTCTTACG."</a:t>
            </a:r>
          </a:p>
          <a:p>
            <a:endParaRPr lang="en-SE" sz="1100" b="1" dirty="0" smtClean="0">
              <a:solidFill>
                <a:srgbClr val="000000"/>
              </a:solidFill>
              <a:latin typeface="Helvetica Neue"/>
            </a:endParaRPr>
          </a:p>
          <a:p>
            <a:r>
              <a:rPr lang="en-GB" sz="1100" b="1" dirty="0" smtClean="0">
                <a:solidFill>
                  <a:srgbClr val="000000"/>
                </a:solidFill>
                <a:latin typeface="Helvetica Neue"/>
              </a:rPr>
              <a:t>Given</a:t>
            </a:r>
            <a:r>
              <a:rPr lang="en-GB" sz="1100" b="1" dirty="0">
                <a:solidFill>
                  <a:srgbClr val="000000"/>
                </a:solidFill>
                <a:latin typeface="Helvetica Neue"/>
              </a:rPr>
              <a:t>:</a:t>
            </a:r>
            <a:r>
              <a:rPr lang="en-GB" sz="1100" dirty="0">
                <a:solidFill>
                  <a:srgbClr val="000000"/>
                </a:solidFill>
                <a:latin typeface="Helvetica Neue"/>
              </a:rPr>
              <a:t> A DNA string s of length at most 1000 nt.</a:t>
            </a:r>
          </a:p>
          <a:p>
            <a:endParaRPr lang="en-SE" sz="1100" b="1" dirty="0" smtClean="0">
              <a:solidFill>
                <a:srgbClr val="000000"/>
              </a:solidFill>
              <a:latin typeface="Helvetica Neue"/>
            </a:endParaRPr>
          </a:p>
          <a:p>
            <a:r>
              <a:rPr lang="en-GB" sz="1100" b="1" dirty="0" smtClean="0">
                <a:solidFill>
                  <a:srgbClr val="000000"/>
                </a:solidFill>
                <a:latin typeface="Helvetica Neue"/>
              </a:rPr>
              <a:t>Return</a:t>
            </a:r>
            <a:r>
              <a:rPr lang="en-GB" sz="1100" b="1" dirty="0">
                <a:solidFill>
                  <a:srgbClr val="000000"/>
                </a:solidFill>
                <a:latin typeface="Helvetica Neue"/>
              </a:rPr>
              <a:t>:</a:t>
            </a:r>
            <a:r>
              <a:rPr lang="en-GB" sz="1100" dirty="0">
                <a:solidFill>
                  <a:srgbClr val="000000"/>
                </a:solidFill>
                <a:latin typeface="Helvetica Neue"/>
              </a:rPr>
              <a:t> Four integers (separated by spaces) counting the respective number of times that the symbols 'A', 'C', 'G', and 'T' occur in s.</a:t>
            </a:r>
          </a:p>
          <a:p>
            <a:endParaRPr lang="en-SE" sz="1100" i="1" dirty="0" smtClean="0">
              <a:solidFill>
                <a:srgbClr val="000000"/>
              </a:solidFill>
              <a:latin typeface="Helvetica Neue"/>
            </a:endParaRPr>
          </a:p>
          <a:p>
            <a:r>
              <a:rPr lang="en-GB" sz="1100" i="1" dirty="0" smtClean="0">
                <a:solidFill>
                  <a:srgbClr val="000000"/>
                </a:solidFill>
                <a:latin typeface="Helvetica Neue"/>
              </a:rPr>
              <a:t>Sample </a:t>
            </a:r>
            <a:r>
              <a:rPr lang="en-GB" sz="1100" i="1" dirty="0">
                <a:solidFill>
                  <a:srgbClr val="000000"/>
                </a:solidFill>
                <a:latin typeface="Helvetica Neue"/>
              </a:rPr>
              <a:t>Dataset</a:t>
            </a:r>
            <a:endParaRPr lang="en-GB" sz="1100" dirty="0">
              <a:solidFill>
                <a:srgbClr val="000000"/>
              </a:solidFill>
              <a:latin typeface="Helvetica Neue"/>
            </a:endParaRPr>
          </a:p>
          <a:p>
            <a:endParaRPr lang="en-SE" sz="1100" dirty="0" smtClean="0">
              <a:solidFill>
                <a:srgbClr val="000000"/>
              </a:solidFill>
              <a:latin typeface="Helvetica Neue"/>
            </a:endParaRPr>
          </a:p>
          <a:p>
            <a:r>
              <a:rPr lang="en-GB" sz="1100" dirty="0" smtClean="0">
                <a:solidFill>
                  <a:srgbClr val="000000"/>
                </a:solidFill>
                <a:latin typeface="Helvetica Neue"/>
              </a:rPr>
              <a:t>AGCTTTTCATTCTGACTGCAACGGGCAATATGTCTCTGTGTGGATTAAAAAAAGAGTGTCTGATAGCAGC</a:t>
            </a:r>
            <a:endParaRPr lang="en-GB" sz="1100" dirty="0">
              <a:solidFill>
                <a:srgbClr val="000000"/>
              </a:solidFill>
              <a:latin typeface="Helvetica Neue"/>
            </a:endParaRPr>
          </a:p>
          <a:p>
            <a:endParaRPr lang="en-SE" sz="1100" i="1" dirty="0" smtClean="0">
              <a:solidFill>
                <a:srgbClr val="000000"/>
              </a:solidFill>
              <a:latin typeface="Helvetica Neue"/>
            </a:endParaRPr>
          </a:p>
          <a:p>
            <a:r>
              <a:rPr lang="en-GB" sz="1100" i="1" dirty="0" smtClean="0">
                <a:solidFill>
                  <a:srgbClr val="000000"/>
                </a:solidFill>
                <a:latin typeface="Helvetica Neue"/>
              </a:rPr>
              <a:t>Sample </a:t>
            </a:r>
            <a:r>
              <a:rPr lang="en-GB" sz="1100" i="1" dirty="0">
                <a:solidFill>
                  <a:srgbClr val="000000"/>
                </a:solidFill>
                <a:latin typeface="Helvetica Neue"/>
              </a:rPr>
              <a:t>Output</a:t>
            </a:r>
            <a:endParaRPr lang="en-GB" sz="1100" dirty="0">
              <a:solidFill>
                <a:srgbClr val="000000"/>
              </a:solidFill>
              <a:latin typeface="Helvetica Neue"/>
            </a:endParaRPr>
          </a:p>
          <a:p>
            <a:endParaRPr lang="en-SE" sz="1100" dirty="0" smtClean="0">
              <a:solidFill>
                <a:srgbClr val="000000"/>
              </a:solidFill>
              <a:latin typeface="Helvetica Neue"/>
            </a:endParaRPr>
          </a:p>
          <a:p>
            <a:r>
              <a:rPr lang="en-GB" sz="1100" dirty="0" smtClean="0">
                <a:solidFill>
                  <a:srgbClr val="000000"/>
                </a:solidFill>
                <a:latin typeface="Helvetica Neue"/>
              </a:rPr>
              <a:t>20 </a:t>
            </a:r>
            <a:r>
              <a:rPr lang="en-GB" sz="1100" dirty="0">
                <a:solidFill>
                  <a:srgbClr val="000000"/>
                </a:solidFill>
                <a:latin typeface="Helvetica Neue"/>
              </a:rPr>
              <a:t>12 17 </a:t>
            </a:r>
            <a:r>
              <a:rPr lang="en-GB" sz="1100" dirty="0" smtClean="0">
                <a:solidFill>
                  <a:srgbClr val="000000"/>
                </a:solidFill>
                <a:latin typeface="Helvetica Neue"/>
              </a:rPr>
              <a:t>21</a:t>
            </a:r>
            <a:endParaRPr lang="en-SE" sz="1100" dirty="0" smtClean="0">
              <a:solidFill>
                <a:srgbClr val="000000"/>
              </a:solidFill>
              <a:latin typeface="Helvetica Neue"/>
            </a:endParaRPr>
          </a:p>
          <a:p>
            <a:endParaRPr lang="en-SE" sz="1100" b="0" i="0" dirty="0">
              <a:solidFill>
                <a:srgbClr val="000000"/>
              </a:solidFill>
              <a:effectLst/>
              <a:latin typeface="Helvetica Neue"/>
            </a:endParaRPr>
          </a:p>
          <a:p>
            <a:r>
              <a:rPr lang="en-SE" sz="1100" b="1" dirty="0" smtClean="0">
                <a:solidFill>
                  <a:schemeClr val="accent6"/>
                </a:solidFill>
                <a:latin typeface="Helvetica Neue"/>
              </a:rPr>
              <a:t>Link to my solution</a:t>
            </a:r>
            <a:r>
              <a:rPr lang="en-SE" sz="1100" dirty="0" smtClean="0">
                <a:solidFill>
                  <a:srgbClr val="000000"/>
                </a:solidFill>
                <a:latin typeface="Helvetica Neue"/>
              </a:rPr>
              <a:t>: </a:t>
            </a:r>
            <a:r>
              <a:rPr lang="en-US" sz="1100" dirty="0">
                <a:hlinkClick r:id="rId3"/>
              </a:rPr>
              <a:t>https://github.com/lilit-nersisyan/bioinf-2020/blob/master/meeting_02_20200803/Rosalind%20%23dna.%20Counting%20DNA%20nucleotides.ipynb</a:t>
            </a:r>
            <a:endParaRPr lang="en-GB" sz="1100" b="0" i="0" dirty="0">
              <a:solidFill>
                <a:srgbClr val="000000"/>
              </a:solidFill>
              <a:effectLst/>
              <a:latin typeface="Helvetica Neue"/>
            </a:endParaRPr>
          </a:p>
        </p:txBody>
      </p:sp>
      <p:sp>
        <p:nvSpPr>
          <p:cNvPr id="4" name="TextBox 3"/>
          <p:cNvSpPr txBox="1"/>
          <p:nvPr/>
        </p:nvSpPr>
        <p:spPr>
          <a:xfrm>
            <a:off x="752475" y="4907331"/>
            <a:ext cx="10798175" cy="1569660"/>
          </a:xfrm>
          <a:prstGeom prst="rect">
            <a:avLst/>
          </a:prstGeom>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en-SE" sz="1200" i="1" dirty="0" smtClean="0"/>
              <a:t>*If you’re completely new to programming, you may find this course useful (you may join for free, if you cannot figure out how, let me know): </a:t>
            </a:r>
          </a:p>
          <a:p>
            <a:endParaRPr lang="en-SE" sz="1200" dirty="0" smtClean="0">
              <a:hlinkClick r:id="rId4"/>
            </a:endParaRPr>
          </a:p>
          <a:p>
            <a:r>
              <a:rPr lang="en-US" sz="1200" dirty="0" smtClean="0">
                <a:hlinkClick r:id="rId4"/>
              </a:rPr>
              <a:t>https</a:t>
            </a:r>
            <a:r>
              <a:rPr lang="en-US" sz="1200" dirty="0">
                <a:hlinkClick r:id="rId4"/>
              </a:rPr>
              <a:t>://</a:t>
            </a:r>
            <a:r>
              <a:rPr lang="en-US" sz="1200" dirty="0" smtClean="0">
                <a:hlinkClick r:id="rId4"/>
              </a:rPr>
              <a:t>www.coursera.org/learn/python-genomics/home/welcome</a:t>
            </a:r>
            <a:r>
              <a:rPr lang="en-SE" sz="1200" dirty="0" smtClean="0"/>
              <a:t> </a:t>
            </a:r>
          </a:p>
          <a:p>
            <a:endParaRPr lang="en-SE" sz="1200" dirty="0"/>
          </a:p>
          <a:p>
            <a:r>
              <a:rPr lang="en-SE" sz="1200" i="1" dirty="0" smtClean="0"/>
              <a:t>** </a:t>
            </a:r>
            <a:r>
              <a:rPr lang="en-US" sz="1200" i="1" dirty="0" smtClean="0"/>
              <a:t>I</a:t>
            </a:r>
            <a:r>
              <a:rPr lang="en-SE" sz="1200" i="1" dirty="0" smtClean="0"/>
              <a:t>f you feel like you know what to code, but have a hard time figuring out the code syntax, you can always find answers to your questions at stack overflow: </a:t>
            </a:r>
          </a:p>
          <a:p>
            <a:r>
              <a:rPr lang="en-US" sz="1200" dirty="0">
                <a:hlinkClick r:id="rId5"/>
              </a:rPr>
              <a:t>https://stackoverflow.com</a:t>
            </a:r>
            <a:r>
              <a:rPr lang="en-US" sz="1200" dirty="0" smtClean="0">
                <a:hlinkClick r:id="rId5"/>
              </a:rPr>
              <a:t>/</a:t>
            </a:r>
            <a:r>
              <a:rPr lang="en-SE" sz="1200" dirty="0" smtClean="0"/>
              <a:t> </a:t>
            </a:r>
          </a:p>
          <a:p>
            <a:endParaRPr lang="en-SE" sz="1200" i="1" dirty="0"/>
          </a:p>
          <a:p>
            <a:r>
              <a:rPr lang="en-SE" sz="1200" i="1" dirty="0" smtClean="0"/>
              <a:t>*** you can also post your questions in “Armenian bioinformatics community” google groups </a:t>
            </a:r>
            <a:endParaRPr lang="en-US" sz="1200" i="1" dirty="0"/>
          </a:p>
        </p:txBody>
      </p:sp>
    </p:spTree>
    <p:extLst>
      <p:ext uri="{BB962C8B-B14F-4D97-AF65-F5344CB8AC3E}">
        <p14:creationId xmlns:p14="http://schemas.microsoft.com/office/powerpoint/2010/main" val="406709654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75697" y="206772"/>
            <a:ext cx="5186035" cy="369332"/>
          </a:xfrm>
          <a:prstGeom prst="rect">
            <a:avLst/>
          </a:prstGeom>
        </p:spPr>
        <p:txBody>
          <a:bodyPr wrap="none">
            <a:spAutoFit/>
          </a:bodyPr>
          <a:lstStyle/>
          <a:p>
            <a:r>
              <a:rPr lang="en-SE" b="1" dirty="0" smtClean="0">
                <a:solidFill>
                  <a:srgbClr val="000000"/>
                </a:solidFill>
                <a:latin typeface="Helvetica Neue"/>
              </a:rPr>
              <a:t>Rosalind #2. </a:t>
            </a:r>
            <a:r>
              <a:rPr lang="en-GB" b="1" dirty="0" smtClean="0">
                <a:solidFill>
                  <a:srgbClr val="000000"/>
                </a:solidFill>
                <a:latin typeface="Helvetica Neue"/>
              </a:rPr>
              <a:t>Complementing </a:t>
            </a:r>
            <a:r>
              <a:rPr lang="en-GB" b="1" dirty="0">
                <a:solidFill>
                  <a:srgbClr val="000000"/>
                </a:solidFill>
                <a:latin typeface="Helvetica Neue"/>
              </a:rPr>
              <a:t>a Strand of DNA</a:t>
            </a:r>
            <a:endParaRPr lang="en-GB" b="1" i="0" dirty="0">
              <a:solidFill>
                <a:srgbClr val="000000"/>
              </a:solidFill>
              <a:effectLst/>
              <a:latin typeface="Helvetica Neue"/>
            </a:endParaRPr>
          </a:p>
        </p:txBody>
      </p:sp>
      <p:sp>
        <p:nvSpPr>
          <p:cNvPr id="3" name="Rectangle 2"/>
          <p:cNvSpPr/>
          <p:nvPr/>
        </p:nvSpPr>
        <p:spPr>
          <a:xfrm>
            <a:off x="513243" y="798751"/>
            <a:ext cx="11292538" cy="3785652"/>
          </a:xfrm>
          <a:prstGeom prst="rect">
            <a:avLst/>
          </a:prstGeom>
        </p:spPr>
        <p:txBody>
          <a:bodyPr wrap="square">
            <a:spAutoFit/>
          </a:bodyPr>
          <a:lstStyle/>
          <a:p>
            <a:r>
              <a:rPr lang="en-GB" sz="1200" u="sng" dirty="0">
                <a:solidFill>
                  <a:srgbClr val="337AB7"/>
                </a:solidFill>
                <a:latin typeface="Helvetica Neue"/>
                <a:hlinkClick r:id="rId2"/>
              </a:rPr>
              <a:t>http://rosalind.info/problems/revc/</a:t>
            </a:r>
            <a:endParaRPr lang="en-GB" sz="1200" dirty="0">
              <a:solidFill>
                <a:srgbClr val="000000"/>
              </a:solidFill>
              <a:latin typeface="Helvetica Neue"/>
            </a:endParaRPr>
          </a:p>
          <a:p>
            <a:endParaRPr lang="en-SE" sz="1200" b="1" dirty="0" smtClean="0">
              <a:solidFill>
                <a:srgbClr val="000000"/>
              </a:solidFill>
              <a:latin typeface="Helvetica Neue"/>
            </a:endParaRPr>
          </a:p>
          <a:p>
            <a:r>
              <a:rPr lang="en-GB" sz="1200" b="1" dirty="0" smtClean="0">
                <a:solidFill>
                  <a:srgbClr val="000000"/>
                </a:solidFill>
                <a:latin typeface="Helvetica Neue"/>
              </a:rPr>
              <a:t>Problem</a:t>
            </a:r>
            <a:endParaRPr lang="en-GB" sz="1200" dirty="0">
              <a:solidFill>
                <a:srgbClr val="000000"/>
              </a:solidFill>
              <a:latin typeface="Helvetica Neue"/>
            </a:endParaRPr>
          </a:p>
          <a:p>
            <a:r>
              <a:rPr lang="en-GB" sz="1200" dirty="0">
                <a:solidFill>
                  <a:srgbClr val="000000"/>
                </a:solidFill>
                <a:latin typeface="Helvetica Neue"/>
              </a:rPr>
              <a:t>In DNA strings, symbols 'A' and 'T' are complements of each other, as are 'C' and 'G'.</a:t>
            </a:r>
          </a:p>
          <a:p>
            <a:r>
              <a:rPr lang="en-GB" sz="1200" dirty="0">
                <a:solidFill>
                  <a:srgbClr val="000000"/>
                </a:solidFill>
                <a:latin typeface="Helvetica Neue"/>
              </a:rPr>
              <a:t>The reverse complement of a DNA string s is the string </a:t>
            </a:r>
            <a:r>
              <a:rPr lang="en-GB" sz="1200" dirty="0" err="1">
                <a:solidFill>
                  <a:srgbClr val="000000"/>
                </a:solidFill>
                <a:latin typeface="Helvetica Neue"/>
              </a:rPr>
              <a:t>sc</a:t>
            </a:r>
            <a:r>
              <a:rPr lang="en-GB" sz="1200" dirty="0">
                <a:solidFill>
                  <a:srgbClr val="000000"/>
                </a:solidFill>
                <a:latin typeface="Helvetica Neue"/>
              </a:rPr>
              <a:t> formed by reversing the symbols of s, then taking the complement of each symbol (e.g., the reverse complement of "GTCA" is "TGAC").</a:t>
            </a:r>
          </a:p>
          <a:p>
            <a:endParaRPr lang="en-SE" sz="1200" b="1" dirty="0" smtClean="0">
              <a:solidFill>
                <a:srgbClr val="000000"/>
              </a:solidFill>
              <a:latin typeface="Helvetica Neue"/>
            </a:endParaRPr>
          </a:p>
          <a:p>
            <a:r>
              <a:rPr lang="en-GB" sz="1200" b="1" dirty="0" smtClean="0">
                <a:solidFill>
                  <a:srgbClr val="000000"/>
                </a:solidFill>
                <a:latin typeface="Helvetica Neue"/>
              </a:rPr>
              <a:t>Given</a:t>
            </a:r>
            <a:r>
              <a:rPr lang="en-GB" sz="1200" b="1" dirty="0">
                <a:solidFill>
                  <a:srgbClr val="000000"/>
                </a:solidFill>
                <a:latin typeface="Helvetica Neue"/>
              </a:rPr>
              <a:t>:</a:t>
            </a:r>
            <a:r>
              <a:rPr lang="en-GB" sz="1200" dirty="0">
                <a:solidFill>
                  <a:srgbClr val="000000"/>
                </a:solidFill>
                <a:latin typeface="Helvetica Neue"/>
              </a:rPr>
              <a:t> A DNA string s of length at most 1000 </a:t>
            </a:r>
            <a:r>
              <a:rPr lang="en-GB" sz="1200" dirty="0" err="1">
                <a:solidFill>
                  <a:srgbClr val="000000"/>
                </a:solidFill>
                <a:latin typeface="Helvetica Neue"/>
              </a:rPr>
              <a:t>bp.</a:t>
            </a:r>
            <a:endParaRPr lang="en-GB" sz="1200" dirty="0">
              <a:solidFill>
                <a:srgbClr val="000000"/>
              </a:solidFill>
              <a:latin typeface="Helvetica Neue"/>
            </a:endParaRPr>
          </a:p>
          <a:p>
            <a:endParaRPr lang="en-SE" sz="1200" b="1" dirty="0" smtClean="0">
              <a:solidFill>
                <a:srgbClr val="000000"/>
              </a:solidFill>
              <a:latin typeface="Helvetica Neue"/>
            </a:endParaRPr>
          </a:p>
          <a:p>
            <a:r>
              <a:rPr lang="en-GB" sz="1200" b="1" dirty="0" smtClean="0">
                <a:solidFill>
                  <a:srgbClr val="000000"/>
                </a:solidFill>
                <a:latin typeface="Helvetica Neue"/>
              </a:rPr>
              <a:t>Return</a:t>
            </a:r>
            <a:r>
              <a:rPr lang="en-GB" sz="1200" b="1" dirty="0">
                <a:solidFill>
                  <a:srgbClr val="000000"/>
                </a:solidFill>
                <a:latin typeface="Helvetica Neue"/>
              </a:rPr>
              <a:t>:</a:t>
            </a:r>
            <a:r>
              <a:rPr lang="en-GB" sz="1200" dirty="0">
                <a:solidFill>
                  <a:srgbClr val="000000"/>
                </a:solidFill>
                <a:latin typeface="Helvetica Neue"/>
              </a:rPr>
              <a:t> The reverse complement </a:t>
            </a:r>
            <a:r>
              <a:rPr lang="en-GB" sz="1200" dirty="0" err="1">
                <a:solidFill>
                  <a:srgbClr val="000000"/>
                </a:solidFill>
                <a:latin typeface="Helvetica Neue"/>
              </a:rPr>
              <a:t>sc</a:t>
            </a:r>
            <a:r>
              <a:rPr lang="en-GB" sz="1200" dirty="0">
                <a:solidFill>
                  <a:srgbClr val="000000"/>
                </a:solidFill>
                <a:latin typeface="Helvetica Neue"/>
              </a:rPr>
              <a:t> of s.</a:t>
            </a:r>
          </a:p>
          <a:p>
            <a:endParaRPr lang="en-SE" sz="1200" i="1" dirty="0" smtClean="0">
              <a:solidFill>
                <a:srgbClr val="000000"/>
              </a:solidFill>
              <a:latin typeface="Helvetica Neue"/>
            </a:endParaRPr>
          </a:p>
          <a:p>
            <a:r>
              <a:rPr lang="en-GB" sz="1200" i="1" dirty="0" smtClean="0">
                <a:solidFill>
                  <a:srgbClr val="000000"/>
                </a:solidFill>
                <a:latin typeface="Helvetica Neue"/>
              </a:rPr>
              <a:t>Sample </a:t>
            </a:r>
            <a:r>
              <a:rPr lang="en-GB" sz="1200" i="1" dirty="0">
                <a:solidFill>
                  <a:srgbClr val="000000"/>
                </a:solidFill>
                <a:latin typeface="Helvetica Neue"/>
              </a:rPr>
              <a:t>Dataset</a:t>
            </a:r>
            <a:endParaRPr lang="en-GB" sz="1200" dirty="0">
              <a:solidFill>
                <a:srgbClr val="000000"/>
              </a:solidFill>
              <a:latin typeface="Helvetica Neue"/>
            </a:endParaRPr>
          </a:p>
          <a:p>
            <a:endParaRPr lang="en-SE" sz="1200" dirty="0" smtClean="0">
              <a:solidFill>
                <a:srgbClr val="000000"/>
              </a:solidFill>
              <a:latin typeface="Helvetica Neue"/>
            </a:endParaRPr>
          </a:p>
          <a:p>
            <a:r>
              <a:rPr lang="en-GB" sz="1200" dirty="0" smtClean="0">
                <a:solidFill>
                  <a:srgbClr val="000000"/>
                </a:solidFill>
                <a:latin typeface="Helvetica Neue"/>
              </a:rPr>
              <a:t>AAAACCCGGT</a:t>
            </a:r>
            <a:endParaRPr lang="en-GB" sz="1200" dirty="0">
              <a:solidFill>
                <a:srgbClr val="000000"/>
              </a:solidFill>
              <a:latin typeface="Helvetica Neue"/>
            </a:endParaRPr>
          </a:p>
          <a:p>
            <a:endParaRPr lang="en-SE" sz="1200" i="1" dirty="0" smtClean="0">
              <a:solidFill>
                <a:srgbClr val="000000"/>
              </a:solidFill>
              <a:latin typeface="Helvetica Neue"/>
            </a:endParaRPr>
          </a:p>
          <a:p>
            <a:r>
              <a:rPr lang="en-GB" sz="1200" i="1" dirty="0" smtClean="0">
                <a:solidFill>
                  <a:srgbClr val="000000"/>
                </a:solidFill>
                <a:latin typeface="Helvetica Neue"/>
              </a:rPr>
              <a:t>Sample </a:t>
            </a:r>
            <a:r>
              <a:rPr lang="en-GB" sz="1200" i="1" dirty="0">
                <a:solidFill>
                  <a:srgbClr val="000000"/>
                </a:solidFill>
                <a:latin typeface="Helvetica Neue"/>
              </a:rPr>
              <a:t>Output</a:t>
            </a:r>
            <a:endParaRPr lang="en-GB" sz="1200" dirty="0">
              <a:solidFill>
                <a:srgbClr val="000000"/>
              </a:solidFill>
              <a:latin typeface="Helvetica Neue"/>
            </a:endParaRPr>
          </a:p>
          <a:p>
            <a:endParaRPr lang="en-SE" sz="1200" dirty="0" smtClean="0">
              <a:solidFill>
                <a:srgbClr val="000000"/>
              </a:solidFill>
              <a:latin typeface="Helvetica Neue"/>
            </a:endParaRPr>
          </a:p>
          <a:p>
            <a:r>
              <a:rPr lang="en-GB" sz="1200" dirty="0" smtClean="0">
                <a:solidFill>
                  <a:srgbClr val="000000"/>
                </a:solidFill>
                <a:latin typeface="Helvetica Neue"/>
              </a:rPr>
              <a:t>ACCGGGTTTT</a:t>
            </a:r>
            <a:endParaRPr lang="en-SE" sz="1200" dirty="0" smtClean="0">
              <a:solidFill>
                <a:srgbClr val="000000"/>
              </a:solidFill>
              <a:latin typeface="Helvetica Neue"/>
            </a:endParaRPr>
          </a:p>
          <a:p>
            <a:endParaRPr lang="en-SE" sz="1200" b="0" i="0" dirty="0">
              <a:solidFill>
                <a:srgbClr val="000000"/>
              </a:solidFill>
              <a:effectLst/>
              <a:latin typeface="Helvetica Neue"/>
            </a:endParaRPr>
          </a:p>
          <a:p>
            <a:r>
              <a:rPr lang="en-SE" sz="1200" b="1" dirty="0">
                <a:solidFill>
                  <a:schemeClr val="accent6"/>
                </a:solidFill>
                <a:latin typeface="Helvetica Neue"/>
              </a:rPr>
              <a:t>Link to my solution</a:t>
            </a:r>
            <a:r>
              <a:rPr lang="en-SE" sz="1200" dirty="0">
                <a:solidFill>
                  <a:srgbClr val="000000"/>
                </a:solidFill>
                <a:latin typeface="Helvetica Neue"/>
              </a:rPr>
              <a:t>: </a:t>
            </a:r>
            <a:r>
              <a:rPr lang="en-US" sz="1200" dirty="0">
                <a:hlinkClick r:id="rId3"/>
              </a:rPr>
              <a:t>https://github.com/lilit-nersisyan/bioinf-2020/blob/master/meeting_02_20200803/Rosalind%20%23dna.%</a:t>
            </a:r>
            <a:r>
              <a:rPr lang="en-US" sz="1200" dirty="0" smtClean="0">
                <a:hlinkClick r:id="rId3"/>
              </a:rPr>
              <a:t>20Counting%20DNA%20nucleotides.ipynb</a:t>
            </a:r>
            <a:endParaRPr lang="en-GB" sz="1200" dirty="0">
              <a:solidFill>
                <a:srgbClr val="000000"/>
              </a:solidFill>
              <a:latin typeface="Helvetica Neue"/>
            </a:endParaRPr>
          </a:p>
        </p:txBody>
      </p:sp>
    </p:spTree>
    <p:extLst>
      <p:ext uri="{BB962C8B-B14F-4D97-AF65-F5344CB8AC3E}">
        <p14:creationId xmlns:p14="http://schemas.microsoft.com/office/powerpoint/2010/main" val="36441922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3575" y="857523"/>
            <a:ext cx="1956697" cy="3009628"/>
          </a:xfrm>
          <a:prstGeom prst="rect">
            <a:avLst/>
          </a:prstGeom>
        </p:spPr>
      </p:pic>
      <p:pic>
        <p:nvPicPr>
          <p:cNvPr id="3" name="Picture 2"/>
          <p:cNvPicPr>
            <a:picLocks noChangeAspect="1"/>
          </p:cNvPicPr>
          <p:nvPr/>
        </p:nvPicPr>
        <p:blipFill>
          <a:blip r:embed="rId3"/>
          <a:stretch>
            <a:fillRect/>
          </a:stretch>
        </p:blipFill>
        <p:spPr>
          <a:xfrm>
            <a:off x="2336623" y="673459"/>
            <a:ext cx="1753939" cy="3484800"/>
          </a:xfrm>
          <a:prstGeom prst="rect">
            <a:avLst/>
          </a:prstGeom>
        </p:spPr>
      </p:pic>
      <p:pic>
        <p:nvPicPr>
          <p:cNvPr id="4" name="Picture 3"/>
          <p:cNvPicPr>
            <a:picLocks noChangeAspect="1"/>
          </p:cNvPicPr>
          <p:nvPr/>
        </p:nvPicPr>
        <p:blipFill>
          <a:blip r:embed="rId4"/>
          <a:stretch>
            <a:fillRect/>
          </a:stretch>
        </p:blipFill>
        <p:spPr>
          <a:xfrm>
            <a:off x="4222413" y="673459"/>
            <a:ext cx="1653934" cy="3484800"/>
          </a:xfrm>
          <a:prstGeom prst="rect">
            <a:avLst/>
          </a:prstGeom>
        </p:spPr>
      </p:pic>
      <p:pic>
        <p:nvPicPr>
          <p:cNvPr id="5" name="Picture 4"/>
          <p:cNvPicPr>
            <a:picLocks noChangeAspect="1"/>
          </p:cNvPicPr>
          <p:nvPr/>
        </p:nvPicPr>
        <p:blipFill>
          <a:blip r:embed="rId5"/>
          <a:stretch>
            <a:fillRect/>
          </a:stretch>
        </p:blipFill>
        <p:spPr>
          <a:xfrm>
            <a:off x="6053931" y="857523"/>
            <a:ext cx="3404665" cy="3225472"/>
          </a:xfrm>
          <a:prstGeom prst="rect">
            <a:avLst/>
          </a:prstGeom>
        </p:spPr>
      </p:pic>
      <p:pic>
        <p:nvPicPr>
          <p:cNvPr id="6" name="Picture 5"/>
          <p:cNvPicPr>
            <a:picLocks noChangeAspect="1"/>
          </p:cNvPicPr>
          <p:nvPr/>
        </p:nvPicPr>
        <p:blipFill>
          <a:blip r:embed="rId6"/>
          <a:stretch>
            <a:fillRect/>
          </a:stretch>
        </p:blipFill>
        <p:spPr>
          <a:xfrm>
            <a:off x="5607049" y="4082995"/>
            <a:ext cx="5117570" cy="2693054"/>
          </a:xfrm>
          <a:prstGeom prst="rect">
            <a:avLst/>
          </a:prstGeom>
        </p:spPr>
      </p:pic>
      <p:sp>
        <p:nvSpPr>
          <p:cNvPr id="7" name="TextBox 6"/>
          <p:cNvSpPr txBox="1"/>
          <p:nvPr/>
        </p:nvSpPr>
        <p:spPr>
          <a:xfrm>
            <a:off x="240225" y="139700"/>
            <a:ext cx="5540876" cy="369332"/>
          </a:xfrm>
          <a:prstGeom prst="rect">
            <a:avLst/>
          </a:prstGeom>
          <a:noFill/>
        </p:spPr>
        <p:txBody>
          <a:bodyPr wrap="none" rtlCol="0">
            <a:spAutoFit/>
          </a:bodyPr>
          <a:lstStyle/>
          <a:p>
            <a:r>
              <a:rPr lang="en-SE" dirty="0" smtClean="0"/>
              <a:t>The central dogma of molecular biology (gene -&gt; protein)</a:t>
            </a:r>
            <a:endParaRPr lang="en-US" dirty="0"/>
          </a:p>
        </p:txBody>
      </p:sp>
      <p:sp>
        <p:nvSpPr>
          <p:cNvPr id="8" name="TextBox 7"/>
          <p:cNvSpPr txBox="1"/>
          <p:nvPr/>
        </p:nvSpPr>
        <p:spPr>
          <a:xfrm>
            <a:off x="373575" y="3738588"/>
            <a:ext cx="1956697" cy="954107"/>
          </a:xfrm>
          <a:prstGeom prst="rect">
            <a:avLst/>
          </a:prstGeom>
          <a:noFill/>
        </p:spPr>
        <p:txBody>
          <a:bodyPr wrap="square" rtlCol="0">
            <a:spAutoFit/>
          </a:bodyPr>
          <a:lstStyle/>
          <a:p>
            <a:r>
              <a:rPr lang="en-SE" sz="1400" i="1" dirty="0" smtClean="0"/>
              <a:t>Genes are fragments on </a:t>
            </a:r>
          </a:p>
          <a:p>
            <a:r>
              <a:rPr lang="en-SE" sz="1400" i="1" dirty="0" smtClean="0"/>
              <a:t>DNA that code for certain products, such as proteins</a:t>
            </a:r>
            <a:endParaRPr lang="en-US" sz="1400" i="1" dirty="0"/>
          </a:p>
        </p:txBody>
      </p:sp>
      <p:sp>
        <p:nvSpPr>
          <p:cNvPr id="9" name="TextBox 8"/>
          <p:cNvSpPr txBox="1"/>
          <p:nvPr/>
        </p:nvSpPr>
        <p:spPr>
          <a:xfrm>
            <a:off x="2853093" y="4215641"/>
            <a:ext cx="2738639" cy="2246769"/>
          </a:xfrm>
          <a:prstGeom prst="rect">
            <a:avLst/>
          </a:prstGeom>
          <a:noFill/>
        </p:spPr>
        <p:txBody>
          <a:bodyPr wrap="square" rtlCol="0">
            <a:spAutoFit/>
          </a:bodyPr>
          <a:lstStyle/>
          <a:p>
            <a:r>
              <a:rPr lang="en-SE" sz="1400" i="1" dirty="0" smtClean="0"/>
              <a:t>DNA sequence is firsted copied into a single stranded </a:t>
            </a:r>
            <a:r>
              <a:rPr lang="en-SE" sz="1400" i="1" dirty="0" smtClean="0"/>
              <a:t>messenger RNA (mRNA) </a:t>
            </a:r>
            <a:r>
              <a:rPr lang="en-SE" sz="1400" i="1" dirty="0" smtClean="0"/>
              <a:t>during a process called transcription. </a:t>
            </a:r>
          </a:p>
          <a:p>
            <a:endParaRPr lang="en-SE" sz="1400" i="1" dirty="0"/>
          </a:p>
          <a:p>
            <a:r>
              <a:rPr lang="en-SE" sz="1400" i="1" dirty="0" smtClean="0"/>
              <a:t>RNA has almost the same structure as DNA, but instead of T (thymine) there is U (uracile). There are also chemical differences, which we don’t discuss.</a:t>
            </a:r>
            <a:endParaRPr lang="en-US" sz="1400" i="1" dirty="0"/>
          </a:p>
        </p:txBody>
      </p:sp>
      <p:sp>
        <p:nvSpPr>
          <p:cNvPr id="10" name="TextBox 9"/>
          <p:cNvSpPr txBox="1"/>
          <p:nvPr/>
        </p:nvSpPr>
        <p:spPr>
          <a:xfrm>
            <a:off x="9458597" y="1098495"/>
            <a:ext cx="2581004" cy="2677656"/>
          </a:xfrm>
          <a:prstGeom prst="rect">
            <a:avLst/>
          </a:prstGeom>
          <a:noFill/>
        </p:spPr>
        <p:txBody>
          <a:bodyPr wrap="square" rtlCol="0">
            <a:spAutoFit/>
          </a:bodyPr>
          <a:lstStyle/>
          <a:p>
            <a:r>
              <a:rPr lang="en-SE" sz="1400" i="1" dirty="0" smtClean="0"/>
              <a:t>Proteins are chains of monomers called amino acids. </a:t>
            </a:r>
          </a:p>
          <a:p>
            <a:endParaRPr lang="en-SE" sz="1400" i="1" dirty="0" smtClean="0"/>
          </a:p>
          <a:p>
            <a:r>
              <a:rPr lang="en-SE" sz="1400" i="1" dirty="0" smtClean="0"/>
              <a:t>There are 20 different types of amino acids. </a:t>
            </a:r>
          </a:p>
          <a:p>
            <a:endParaRPr lang="en-SE" sz="1400" i="1" dirty="0"/>
          </a:p>
          <a:p>
            <a:r>
              <a:rPr lang="en-SE" sz="1400" i="1" dirty="0" smtClean="0"/>
              <a:t>During protein synthesis (translation), </a:t>
            </a:r>
            <a:r>
              <a:rPr lang="en-SE" sz="1400" i="1" dirty="0" smtClean="0"/>
              <a:t>every triplet of </a:t>
            </a:r>
            <a:r>
              <a:rPr lang="en-SE" sz="1400" i="1" dirty="0" smtClean="0"/>
              <a:t>nucleotides </a:t>
            </a:r>
            <a:r>
              <a:rPr lang="en-SE" sz="1400" i="1" dirty="0" smtClean="0"/>
              <a:t>(</a:t>
            </a:r>
            <a:r>
              <a:rPr lang="en-SE" sz="1400" i="1" dirty="0" smtClean="0"/>
              <a:t>codon) </a:t>
            </a:r>
            <a:r>
              <a:rPr lang="en-SE" sz="1400" i="1" dirty="0" smtClean="0"/>
              <a:t>on </a:t>
            </a:r>
            <a:r>
              <a:rPr lang="en-SE" sz="1400" i="1" dirty="0" smtClean="0"/>
              <a:t>mRNA </a:t>
            </a:r>
            <a:r>
              <a:rPr lang="en-SE" sz="1400" i="1" dirty="0" smtClean="0"/>
              <a:t>are converted into amino acids. There is many to one mapping of codons to amino acids. </a:t>
            </a:r>
            <a:endParaRPr lang="en-US" sz="1400" i="1" dirty="0"/>
          </a:p>
        </p:txBody>
      </p:sp>
      <p:sp>
        <p:nvSpPr>
          <p:cNvPr id="11" name="TextBox 10"/>
          <p:cNvSpPr txBox="1"/>
          <p:nvPr/>
        </p:nvSpPr>
        <p:spPr>
          <a:xfrm>
            <a:off x="6184900" y="1193800"/>
            <a:ext cx="1138838" cy="307777"/>
          </a:xfrm>
          <a:prstGeom prst="rect">
            <a:avLst/>
          </a:prstGeom>
          <a:noFill/>
        </p:spPr>
        <p:txBody>
          <a:bodyPr wrap="none" rtlCol="0">
            <a:spAutoFit/>
          </a:bodyPr>
          <a:lstStyle/>
          <a:p>
            <a:r>
              <a:rPr lang="en-SE" sz="1400" i="1" dirty="0" smtClean="0"/>
              <a:t>Codon (AUG)</a:t>
            </a:r>
            <a:endParaRPr lang="en-US" sz="1400" i="1" dirty="0"/>
          </a:p>
        </p:txBody>
      </p:sp>
      <p:sp>
        <p:nvSpPr>
          <p:cNvPr id="12" name="TextBox 11"/>
          <p:cNvSpPr txBox="1"/>
          <p:nvPr/>
        </p:nvSpPr>
        <p:spPr>
          <a:xfrm>
            <a:off x="6184900" y="3359150"/>
            <a:ext cx="1120050" cy="307777"/>
          </a:xfrm>
          <a:prstGeom prst="rect">
            <a:avLst/>
          </a:prstGeom>
          <a:noFill/>
        </p:spPr>
        <p:txBody>
          <a:bodyPr wrap="none" rtlCol="0">
            <a:spAutoFit/>
          </a:bodyPr>
          <a:lstStyle/>
          <a:p>
            <a:r>
              <a:rPr lang="en-SE" sz="1400" i="1" dirty="0" smtClean="0"/>
              <a:t>Codon (CUA)</a:t>
            </a:r>
            <a:endParaRPr lang="en-US" sz="1400" i="1" dirty="0"/>
          </a:p>
        </p:txBody>
      </p:sp>
      <p:sp>
        <p:nvSpPr>
          <p:cNvPr id="13" name="TextBox 12"/>
          <p:cNvSpPr txBox="1"/>
          <p:nvPr/>
        </p:nvSpPr>
        <p:spPr>
          <a:xfrm>
            <a:off x="7431950" y="831878"/>
            <a:ext cx="1453283" cy="307777"/>
          </a:xfrm>
          <a:prstGeom prst="rect">
            <a:avLst/>
          </a:prstGeom>
          <a:noFill/>
        </p:spPr>
        <p:txBody>
          <a:bodyPr wrap="none" rtlCol="0">
            <a:spAutoFit/>
          </a:bodyPr>
          <a:lstStyle/>
          <a:p>
            <a:r>
              <a:rPr lang="en-SE" sz="1400" i="1" dirty="0" smtClean="0"/>
              <a:t>Amino acid (Met)</a:t>
            </a:r>
            <a:endParaRPr lang="en-US" sz="1400" i="1" dirty="0"/>
          </a:p>
        </p:txBody>
      </p:sp>
      <p:sp>
        <p:nvSpPr>
          <p:cNvPr id="14" name="TextBox 13"/>
          <p:cNvSpPr txBox="1"/>
          <p:nvPr/>
        </p:nvSpPr>
        <p:spPr>
          <a:xfrm>
            <a:off x="7278672" y="3738588"/>
            <a:ext cx="1409360" cy="307777"/>
          </a:xfrm>
          <a:prstGeom prst="rect">
            <a:avLst/>
          </a:prstGeom>
          <a:noFill/>
        </p:spPr>
        <p:txBody>
          <a:bodyPr wrap="none" rtlCol="0">
            <a:spAutoFit/>
          </a:bodyPr>
          <a:lstStyle/>
          <a:p>
            <a:r>
              <a:rPr lang="en-SE" sz="1400" i="1" dirty="0" smtClean="0"/>
              <a:t>Amino acid (Leu)</a:t>
            </a:r>
            <a:endParaRPr lang="en-US" sz="1400" i="1" dirty="0"/>
          </a:p>
        </p:txBody>
      </p:sp>
      <p:sp>
        <p:nvSpPr>
          <p:cNvPr id="16" name="Rectangle 15"/>
          <p:cNvSpPr/>
          <p:nvPr/>
        </p:nvSpPr>
        <p:spPr>
          <a:xfrm>
            <a:off x="356483" y="5016500"/>
            <a:ext cx="2235200" cy="1174750"/>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SE" dirty="0" smtClean="0"/>
              <a:t>Task #4 Rosalind</a:t>
            </a:r>
          </a:p>
          <a:p>
            <a:pPr algn="ctr"/>
            <a:r>
              <a:rPr lang="en-US" sz="1400" dirty="0"/>
              <a:t>Transcribing DNA into </a:t>
            </a:r>
            <a:r>
              <a:rPr lang="en-US" sz="1400" dirty="0" smtClean="0"/>
              <a:t>RNA</a:t>
            </a:r>
            <a:endParaRPr lang="en-SE" sz="1400" dirty="0" smtClean="0"/>
          </a:p>
          <a:p>
            <a:pPr algn="ctr"/>
            <a:endParaRPr lang="en-SE" sz="1100" dirty="0" smtClean="0"/>
          </a:p>
          <a:p>
            <a:pPr algn="ctr"/>
            <a:r>
              <a:rPr lang="en-US" sz="1100" dirty="0" smtClean="0"/>
              <a:t>http</a:t>
            </a:r>
            <a:r>
              <a:rPr lang="en-US" sz="1100" dirty="0"/>
              <a:t>://rosalind.info/problems/rna/</a:t>
            </a:r>
          </a:p>
        </p:txBody>
      </p:sp>
    </p:spTree>
    <p:extLst>
      <p:ext uri="{BB962C8B-B14F-4D97-AF65-F5344CB8AC3E}">
        <p14:creationId xmlns:p14="http://schemas.microsoft.com/office/powerpoint/2010/main" val="2189736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Effect transition="in" filter="fade">
                                      <p:cBhvr>
                                        <p:cTn id="28" dur="500"/>
                                        <p:tgtEl>
                                          <p:spTgt spid="1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fade">
                                      <p:cBhvr>
                                        <p:cTn id="34" dur="500"/>
                                        <p:tgtEl>
                                          <p:spTgt spid="1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P spid="12" grpId="0"/>
      <p:bldP spid="13" grpId="0"/>
      <p:bldP spid="14" grpId="0"/>
      <p:bldP spid="1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6543" y="160338"/>
            <a:ext cx="8229600" cy="411162"/>
          </a:xfrm>
        </p:spPr>
        <p:txBody>
          <a:bodyPr>
            <a:normAutofit fontScale="90000"/>
          </a:bodyPr>
          <a:lstStyle/>
          <a:p>
            <a:r>
              <a:rPr lang="en-GB" sz="3600" dirty="0" smtClean="0"/>
              <a:t>Genes, genome and the chromosomes</a:t>
            </a:r>
            <a:endParaRPr lang="en-US" sz="3600" dirty="0"/>
          </a:p>
        </p:txBody>
      </p:sp>
      <p:pic>
        <p:nvPicPr>
          <p:cNvPr id="18434" name="Picture 2" descr="Chromosome 15 (hu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3735" y="1409178"/>
            <a:ext cx="8001000" cy="3192066"/>
          </a:xfrm>
          <a:prstGeom prst="rect">
            <a:avLst/>
          </a:prstGeom>
          <a:noFill/>
          <a:extLst>
            <a:ext uri="{909E8E84-426E-40DD-AFC4-6F175D3DCCD1}">
              <a14:hiddenFill xmlns:a14="http://schemas.microsoft.com/office/drawing/2010/main">
                <a:solidFill>
                  <a:srgbClr val="FFFFFF"/>
                </a:solidFill>
              </a14:hiddenFill>
            </a:ext>
          </a:extLst>
        </p:spPr>
      </p:pic>
      <p:pic>
        <p:nvPicPr>
          <p:cNvPr id="184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2236" y="5278055"/>
            <a:ext cx="3357563" cy="1347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Box 2"/>
          <p:cNvSpPr txBox="1"/>
          <p:nvPr/>
        </p:nvSpPr>
        <p:spPr>
          <a:xfrm>
            <a:off x="3846537" y="4616484"/>
            <a:ext cx="2355740" cy="646331"/>
          </a:xfrm>
          <a:prstGeom prst="rect">
            <a:avLst/>
          </a:prstGeom>
          <a:noFill/>
        </p:spPr>
        <p:txBody>
          <a:bodyPr wrap="square" rtlCol="0">
            <a:spAutoFit/>
          </a:bodyPr>
          <a:lstStyle/>
          <a:p>
            <a:pPr algn="ctr"/>
            <a:r>
              <a:rPr lang="en-US" dirty="0">
                <a:solidFill>
                  <a:srgbClr val="FF0000"/>
                </a:solidFill>
              </a:rPr>
              <a:t>OCA2</a:t>
            </a:r>
            <a:r>
              <a:rPr lang="hy-AM" dirty="0"/>
              <a:t> </a:t>
            </a:r>
            <a:r>
              <a:rPr lang="en-GB" dirty="0" smtClean="0"/>
              <a:t>the gene shaping the eye </a:t>
            </a:r>
            <a:r>
              <a:rPr lang="en-GB" dirty="0" err="1" smtClean="0"/>
              <a:t>color</a:t>
            </a:r>
            <a:endParaRPr lang="en-US" dirty="0"/>
          </a:p>
        </p:txBody>
      </p:sp>
      <p:sp>
        <p:nvSpPr>
          <p:cNvPr id="4" name="Rectangle 3"/>
          <p:cNvSpPr/>
          <p:nvPr/>
        </p:nvSpPr>
        <p:spPr>
          <a:xfrm flipH="1">
            <a:off x="3732235" y="2552178"/>
            <a:ext cx="228600" cy="2049066"/>
          </a:xfrm>
          <a:prstGeom prst="rect">
            <a:avLst/>
          </a:prstGeom>
          <a:noFill/>
          <a:ln w="57150"/>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10" name="TextBox 9"/>
          <p:cNvSpPr txBox="1"/>
          <p:nvPr/>
        </p:nvSpPr>
        <p:spPr>
          <a:xfrm>
            <a:off x="2857700" y="2076607"/>
            <a:ext cx="3136756" cy="369332"/>
          </a:xfrm>
          <a:prstGeom prst="rect">
            <a:avLst/>
          </a:prstGeom>
          <a:noFill/>
        </p:spPr>
        <p:txBody>
          <a:bodyPr wrap="none" rtlCol="0">
            <a:spAutoFit/>
          </a:bodyPr>
          <a:lstStyle/>
          <a:p>
            <a:r>
              <a:rPr lang="en-GB" dirty="0" smtClean="0"/>
              <a:t>The insulin encoding gene</a:t>
            </a:r>
            <a:r>
              <a:rPr lang="hy-AM" dirty="0" smtClean="0"/>
              <a:t> </a:t>
            </a:r>
            <a:r>
              <a:rPr lang="ru-RU" dirty="0"/>
              <a:t>(</a:t>
            </a:r>
            <a:r>
              <a:rPr lang="en-US" i="1" dirty="0"/>
              <a:t>INS</a:t>
            </a:r>
            <a:r>
              <a:rPr lang="ru-RU" dirty="0"/>
              <a:t>)</a:t>
            </a:r>
            <a:endParaRPr lang="en-US" dirty="0"/>
          </a:p>
        </p:txBody>
      </p:sp>
      <p:cxnSp>
        <p:nvCxnSpPr>
          <p:cNvPr id="6" name="Straight Arrow Connector 5"/>
          <p:cNvCxnSpPr>
            <a:stCxn id="10" idx="2"/>
          </p:cNvCxnSpPr>
          <p:nvPr/>
        </p:nvCxnSpPr>
        <p:spPr>
          <a:xfrm flipH="1">
            <a:off x="3960835" y="2445939"/>
            <a:ext cx="465243" cy="487239"/>
          </a:xfrm>
          <a:prstGeom prst="straightConnector1">
            <a:avLst/>
          </a:prstGeom>
          <a:ln w="57150">
            <a:tailEnd type="arrow"/>
          </a:ln>
        </p:spPr>
        <p:style>
          <a:lnRef idx="2">
            <a:schemeClr val="accent3"/>
          </a:lnRef>
          <a:fillRef idx="1">
            <a:schemeClr val="lt1"/>
          </a:fillRef>
          <a:effectRef idx="0">
            <a:schemeClr val="accent3"/>
          </a:effectRef>
          <a:fontRef idx="minor">
            <a:schemeClr val="dk1"/>
          </a:fontRef>
        </p:style>
      </p:cxnSp>
      <p:sp>
        <p:nvSpPr>
          <p:cNvPr id="16" name="TextBox 15"/>
          <p:cNvSpPr txBox="1"/>
          <p:nvPr/>
        </p:nvSpPr>
        <p:spPr>
          <a:xfrm>
            <a:off x="493735" y="798090"/>
            <a:ext cx="4198306" cy="523220"/>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1400" dirty="0" smtClean="0"/>
              <a:t>DNA is fragmented into chromosomes. </a:t>
            </a:r>
          </a:p>
          <a:p>
            <a:r>
              <a:rPr lang="en-GB" sz="1400" dirty="0" smtClean="0"/>
              <a:t>Humans have 23 pairs of chromosomes in the nucleus. </a:t>
            </a:r>
            <a:endParaRPr lang="en-US" sz="1400" i="1" dirty="0"/>
          </a:p>
        </p:txBody>
      </p:sp>
      <p:sp>
        <p:nvSpPr>
          <p:cNvPr id="17" name="TextBox 16"/>
          <p:cNvSpPr txBox="1"/>
          <p:nvPr/>
        </p:nvSpPr>
        <p:spPr>
          <a:xfrm>
            <a:off x="8358421" y="1059700"/>
            <a:ext cx="3528635" cy="1815882"/>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1400" dirty="0" smtClean="0"/>
              <a:t>Each chromosome contains fragments of DNA that code for specific products. Those fragments are called genes. </a:t>
            </a:r>
          </a:p>
          <a:p>
            <a:endParaRPr lang="en-GB" sz="1400" i="1" dirty="0"/>
          </a:p>
          <a:p>
            <a:r>
              <a:rPr lang="en-GB" sz="1400" dirty="0" smtClean="0"/>
              <a:t>Each gene has a specific location in a chromosome. Commonly, all the individuals in a species have the same order and arrangement of genes in their chromosomes.</a:t>
            </a:r>
            <a:endParaRPr lang="en-US" sz="1400" dirty="0"/>
          </a:p>
        </p:txBody>
      </p:sp>
      <p:sp>
        <p:nvSpPr>
          <p:cNvPr id="18" name="TextBox 17"/>
          <p:cNvSpPr txBox="1"/>
          <p:nvPr/>
        </p:nvSpPr>
        <p:spPr>
          <a:xfrm>
            <a:off x="516493" y="4948609"/>
            <a:ext cx="2721951" cy="1384995"/>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1400" dirty="0" smtClean="0"/>
              <a:t>The DNA sequence in all the chromosomes is called the genome. </a:t>
            </a:r>
          </a:p>
          <a:p>
            <a:endParaRPr lang="en-GB" sz="1400" i="1" dirty="0"/>
          </a:p>
          <a:p>
            <a:r>
              <a:rPr lang="en-GB" sz="1400" dirty="0" smtClean="0"/>
              <a:t>The human genome is composed of more than 3 </a:t>
            </a:r>
            <a:r>
              <a:rPr lang="en-GB" sz="1400" dirty="0" err="1" smtClean="0"/>
              <a:t>bln</a:t>
            </a:r>
            <a:r>
              <a:rPr lang="en-GB" sz="1400" dirty="0" smtClean="0"/>
              <a:t> bases. </a:t>
            </a:r>
            <a:endParaRPr lang="en-US" sz="1400" dirty="0"/>
          </a:p>
        </p:txBody>
      </p:sp>
      <p:sp>
        <p:nvSpPr>
          <p:cNvPr id="19" name="TextBox 18"/>
          <p:cNvSpPr txBox="1"/>
          <p:nvPr/>
        </p:nvSpPr>
        <p:spPr>
          <a:xfrm>
            <a:off x="7326477" y="5242360"/>
            <a:ext cx="2721951" cy="1384995"/>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GB" sz="1400" dirty="0" smtClean="0"/>
              <a:t>Task </a:t>
            </a:r>
            <a:r>
              <a:rPr lang="en-SE" sz="1400" dirty="0" smtClean="0"/>
              <a:t>#1. </a:t>
            </a:r>
          </a:p>
          <a:p>
            <a:endParaRPr lang="en-SE" sz="1400" dirty="0"/>
          </a:p>
          <a:p>
            <a:r>
              <a:rPr lang="en-GB" sz="1400" dirty="0" smtClean="0"/>
              <a:t>Find this gene in the NCBI Genome Data Viewer</a:t>
            </a:r>
            <a:r>
              <a:rPr lang="en-SE" sz="1400" dirty="0" smtClean="0"/>
              <a:t> (GDV)</a:t>
            </a:r>
            <a:r>
              <a:rPr lang="en-GB" sz="1400" dirty="0" smtClean="0"/>
              <a:t>: </a:t>
            </a:r>
          </a:p>
          <a:p>
            <a:r>
              <a:rPr lang="en-US" sz="1400" dirty="0">
                <a:hlinkClick r:id="rId4"/>
              </a:rPr>
              <a:t>https://www.ncbi.nlm.nih.gov/genome/gdv</a:t>
            </a:r>
            <a:r>
              <a:rPr lang="en-US" sz="1400" dirty="0" smtClean="0">
                <a:hlinkClick r:id="rId4"/>
              </a:rPr>
              <a:t>/</a:t>
            </a:r>
            <a:r>
              <a:rPr lang="en-US" sz="1400" dirty="0" smtClean="0"/>
              <a:t> </a:t>
            </a:r>
            <a:endParaRPr lang="en-GB" sz="1400" dirty="0" smtClean="0"/>
          </a:p>
        </p:txBody>
      </p:sp>
      <p:sp>
        <p:nvSpPr>
          <p:cNvPr id="21" name="TextBox 20"/>
          <p:cNvSpPr txBox="1"/>
          <p:nvPr/>
        </p:nvSpPr>
        <p:spPr>
          <a:xfrm>
            <a:off x="8912921" y="3910260"/>
            <a:ext cx="2721951" cy="1169551"/>
          </a:xfrm>
          <a:prstGeom prst="rect">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SE" sz="1400" dirty="0" smtClean="0"/>
              <a:t>Task #2</a:t>
            </a:r>
          </a:p>
          <a:p>
            <a:endParaRPr lang="en-SE" sz="1400" dirty="0" smtClean="0"/>
          </a:p>
          <a:p>
            <a:r>
              <a:rPr lang="en-GB" sz="1400" dirty="0" smtClean="0"/>
              <a:t>Find the ACE2 gene</a:t>
            </a:r>
            <a:r>
              <a:rPr lang="en-SE" sz="1400" dirty="0" smtClean="0"/>
              <a:t> in the GDV</a:t>
            </a:r>
            <a:r>
              <a:rPr lang="en-GB" sz="1400" dirty="0" smtClean="0"/>
              <a:t>. </a:t>
            </a:r>
          </a:p>
          <a:p>
            <a:r>
              <a:rPr lang="en-GB" sz="1400" dirty="0" smtClean="0"/>
              <a:t>Where is it located</a:t>
            </a:r>
            <a:r>
              <a:rPr lang="en-SE" sz="1400" dirty="0" smtClean="0"/>
              <a:t> (chromosome and coordinates)</a:t>
            </a:r>
            <a:r>
              <a:rPr lang="en-GB" sz="1400" dirty="0" smtClean="0"/>
              <a:t>? </a:t>
            </a:r>
          </a:p>
        </p:txBody>
      </p:sp>
    </p:spTree>
    <p:extLst>
      <p:ext uri="{BB962C8B-B14F-4D97-AF65-F5344CB8AC3E}">
        <p14:creationId xmlns:p14="http://schemas.microsoft.com/office/powerpoint/2010/main" val="2845475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435"/>
                                        </p:tgtEl>
                                        <p:attrNameLst>
                                          <p:attrName>style.visibility</p:attrName>
                                        </p:attrNameLst>
                                      </p:cBhvr>
                                      <p:to>
                                        <p:strVal val="visible"/>
                                      </p:to>
                                    </p:set>
                                    <p:animEffect transition="in" filter="fade">
                                      <p:cBhvr>
                                        <p:cTn id="7" dur="500"/>
                                        <p:tgtEl>
                                          <p:spTgt spid="184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10" grpId="0"/>
      <p:bldP spid="19" grpId="0" animBg="1"/>
      <p:bldP spid="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55538"/>
          </a:xfrm>
        </p:spPr>
        <p:txBody>
          <a:bodyPr>
            <a:normAutofit fontScale="90000"/>
          </a:bodyPr>
          <a:lstStyle/>
          <a:p>
            <a:r>
              <a:rPr lang="en-SE" sz="3600" dirty="0" smtClean="0"/>
              <a:t>The </a:t>
            </a:r>
            <a:r>
              <a:rPr lang="en-SE" sz="3600" b="1" dirty="0" smtClean="0"/>
              <a:t>FASTA</a:t>
            </a:r>
            <a:r>
              <a:rPr lang="en-SE" sz="3600" dirty="0" smtClean="0"/>
              <a:t> format</a:t>
            </a:r>
            <a:r>
              <a:rPr lang="en-GB" sz="3600" dirty="0" smtClean="0"/>
              <a:t> for sequences</a:t>
            </a:r>
            <a:endParaRPr lang="en-US" sz="3600" dirty="0"/>
          </a:p>
        </p:txBody>
      </p:sp>
      <p:sp>
        <p:nvSpPr>
          <p:cNvPr id="3" name="TextBox 2"/>
          <p:cNvSpPr txBox="1"/>
          <p:nvPr/>
        </p:nvSpPr>
        <p:spPr>
          <a:xfrm>
            <a:off x="838200" y="1221288"/>
            <a:ext cx="6058069" cy="369332"/>
          </a:xfrm>
          <a:prstGeom prst="rect">
            <a:avLst/>
          </a:prstGeom>
          <a:noFill/>
        </p:spPr>
        <p:txBody>
          <a:bodyPr wrap="none" rtlCol="0">
            <a:spAutoFit/>
          </a:bodyPr>
          <a:lstStyle/>
          <a:p>
            <a:r>
              <a:rPr lang="en-SE" dirty="0" smtClean="0"/>
              <a:t>The NCBI </a:t>
            </a:r>
            <a:r>
              <a:rPr lang="en-SE" i="1" dirty="0" smtClean="0"/>
              <a:t>Gene</a:t>
            </a:r>
            <a:r>
              <a:rPr lang="en-SE" dirty="0" smtClean="0"/>
              <a:t> database: </a:t>
            </a:r>
            <a:r>
              <a:rPr lang="en-US" dirty="0">
                <a:hlinkClick r:id="rId2"/>
              </a:rPr>
              <a:t>https://www.ncbi.nlm.nih.gov/gene</a:t>
            </a:r>
            <a:r>
              <a:rPr lang="en-US" dirty="0" smtClean="0">
                <a:hlinkClick r:id="rId2"/>
              </a:rPr>
              <a:t>/</a:t>
            </a:r>
            <a:r>
              <a:rPr lang="en-SE" dirty="0" smtClean="0"/>
              <a:t> </a:t>
            </a:r>
            <a:endParaRPr lang="en-US" dirty="0"/>
          </a:p>
        </p:txBody>
      </p:sp>
      <p:sp>
        <p:nvSpPr>
          <p:cNvPr id="4" name="TextBox 3"/>
          <p:cNvSpPr txBox="1"/>
          <p:nvPr/>
        </p:nvSpPr>
        <p:spPr>
          <a:xfrm>
            <a:off x="838200" y="2066795"/>
            <a:ext cx="4225965" cy="646331"/>
          </a:xfrm>
          <a:prstGeom prst="rect">
            <a:avLst/>
          </a:prstGeom>
          <a:noFill/>
        </p:spPr>
        <p:txBody>
          <a:bodyPr wrap="none" rtlCol="0">
            <a:spAutoFit/>
          </a:bodyPr>
          <a:lstStyle/>
          <a:p>
            <a:r>
              <a:rPr lang="en-SE" dirty="0" smtClean="0"/>
              <a:t>Gene #1. </a:t>
            </a:r>
            <a:r>
              <a:rPr lang="en-SE" b="1" dirty="0" smtClean="0">
                <a:solidFill>
                  <a:schemeClr val="accent6"/>
                </a:solidFill>
              </a:rPr>
              <a:t>Yuri gagarin</a:t>
            </a:r>
          </a:p>
          <a:p>
            <a:r>
              <a:rPr lang="en-US" dirty="0">
                <a:hlinkClick r:id="rId3"/>
              </a:rPr>
              <a:t>https://www.ncbi.nlm.nih.gov/gene/34894</a:t>
            </a:r>
            <a:endParaRPr lang="en-US" dirty="0"/>
          </a:p>
        </p:txBody>
      </p:sp>
      <p:sp>
        <p:nvSpPr>
          <p:cNvPr id="7" name="Rectangle 1"/>
          <p:cNvSpPr>
            <a:spLocks noChangeArrowheads="1"/>
          </p:cNvSpPr>
          <p:nvPr/>
        </p:nvSpPr>
        <p:spPr bwMode="auto">
          <a:xfrm>
            <a:off x="6036501" y="3485801"/>
            <a:ext cx="4847481" cy="96949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1" i="0" u="none" strike="noStrike" cap="none" normalizeH="0" baseline="0" dirty="0" smtClean="0">
                <a:ln>
                  <a:noFill/>
                </a:ln>
                <a:solidFill>
                  <a:srgbClr val="FF0000"/>
                </a:solidFill>
                <a:effectLst/>
                <a:latin typeface="Courier New" panose="02070309020205020404" pitchFamily="49" charset="0"/>
              </a:rPr>
              <a:t>&gt;</a:t>
            </a:r>
            <a:r>
              <a:rPr kumimoji="0" lang="en-US" altLang="en-US" sz="900" b="1" i="0" u="none" strike="noStrike" cap="none" normalizeH="0" baseline="0" dirty="0" smtClean="0">
                <a:ln>
                  <a:noFill/>
                </a:ln>
                <a:solidFill>
                  <a:srgbClr val="000000"/>
                </a:solidFill>
                <a:effectLst/>
                <a:latin typeface="Courier New" panose="02070309020205020404" pitchFamily="49" charset="0"/>
              </a:rPr>
              <a:t>NT_033779.5:c15264692-15257267 Drosophila melanogaster chromosome 2L </a:t>
            </a:r>
            <a:endParaRPr kumimoji="0" lang="en-SE" altLang="en-US" sz="900" b="1" i="0" u="none" strike="noStrike" cap="none" normalizeH="0" baseline="0" dirty="0" smtClean="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urier New" panose="02070309020205020404" pitchFamily="49" charset="0"/>
              </a:rPr>
              <a:t>TCAGTTCGGTTTCGTTGGCGATCGCGAACGGAGCGCAGACGAAACGCGCGGTATTTGGATCGTGGCAAGA</a:t>
            </a:r>
            <a:endParaRPr kumimoji="0" lang="en-SE" altLang="en-US" sz="900" b="0" i="0" u="none" strike="noStrike" cap="none" normalizeH="0" baseline="0" dirty="0" smtClean="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urier New" panose="02070309020205020404" pitchFamily="49" charset="0"/>
              </a:rPr>
              <a:t>AATAAAAACAACAACATGCTGAAACCGTATACTTAATACGCGTGTGTGTAGCTCAAAAACAAGAAAAATA</a:t>
            </a:r>
            <a:endParaRPr kumimoji="0" lang="en-SE" altLang="en-US" sz="900" b="0" i="0" u="none" strike="noStrike" cap="none" normalizeH="0" baseline="0" dirty="0" smtClean="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urier New" panose="02070309020205020404" pitchFamily="49" charset="0"/>
              </a:rPr>
              <a:t>TAAATAAACAAAACTACATTGCTACGTCAGAAGACTGCAAACAAAAGATATGAACGCAGCGCGCTGAGCT</a:t>
            </a:r>
            <a:endParaRPr kumimoji="0" lang="en-SE" altLang="en-US" sz="900" b="0" i="0" u="none" strike="noStrike" cap="none" normalizeH="0" baseline="0" dirty="0" smtClean="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urier New" panose="02070309020205020404" pitchFamily="49" charset="0"/>
              </a:rPr>
              <a:t>GCTCTTGACGTCGCCGCCAAGGTTCGAATCAGATATATTTTCTCTATTTTTTATTTTTTTTTCCGCCCAT</a:t>
            </a:r>
            <a:endParaRPr kumimoji="0" lang="en-SE" altLang="en-US" sz="900" b="0" i="0" u="none" strike="noStrike" cap="none" normalizeH="0" baseline="0" dirty="0" smtClean="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urier New" panose="02070309020205020404" pitchFamily="49" charset="0"/>
              </a:rPr>
              <a:t>TTTTGTGTTGTTTTTAATAAGCTTACAACTTTACAAGTGTTTTTTGTTGTGATTTTTGTACTTTCGTGAG</a:t>
            </a:r>
            <a:endParaRPr kumimoji="0" lang="en-SE" altLang="en-US" sz="900" b="0" i="0" u="none" strike="noStrike" cap="none" normalizeH="0" baseline="0" dirty="0" smtClean="0">
              <a:ln>
                <a:noFill/>
              </a:ln>
              <a:solidFill>
                <a:srgbClr val="000000"/>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dirty="0" smtClean="0">
                <a:ln>
                  <a:noFill/>
                </a:ln>
                <a:solidFill>
                  <a:srgbClr val="000000"/>
                </a:solidFill>
                <a:effectLst/>
                <a:latin typeface="Courier New" panose="02070309020205020404" pitchFamily="49" charset="0"/>
              </a:rPr>
              <a:t>TGATTTGTGATTTGCGATTTGCGTGCAGTTGAAGGCGAGGAGAACTGCATTCGATCTTTCCGATCAGCAG</a:t>
            </a:r>
            <a:r>
              <a:rPr kumimoji="0" lang="en-US" altLang="en-US" sz="800" b="0" i="0" u="none" strike="noStrike" cap="none" normalizeH="0" baseline="0" dirty="0" smtClean="0">
                <a:ln>
                  <a:noFill/>
                </a:ln>
                <a:solidFill>
                  <a:schemeClr val="tx1"/>
                </a:solidFill>
                <a:effectLst/>
              </a:rPr>
              <a:t> </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grpSp>
        <p:nvGrpSpPr>
          <p:cNvPr id="9" name="Group 8"/>
          <p:cNvGrpSpPr>
            <a:grpSpLocks noChangeAspect="1"/>
          </p:cNvGrpSpPr>
          <p:nvPr/>
        </p:nvGrpSpPr>
        <p:grpSpPr>
          <a:xfrm>
            <a:off x="5957038" y="2114387"/>
            <a:ext cx="3932790" cy="1080000"/>
            <a:chOff x="2892847" y="3103540"/>
            <a:chExt cx="4810607" cy="1321061"/>
          </a:xfrm>
        </p:grpSpPr>
        <p:pic>
          <p:nvPicPr>
            <p:cNvPr id="5" name="Picture 4"/>
            <p:cNvPicPr>
              <a:picLocks noChangeAspect="1"/>
            </p:cNvPicPr>
            <p:nvPr/>
          </p:nvPicPr>
          <p:blipFill>
            <a:blip r:embed="rId4"/>
            <a:stretch>
              <a:fillRect/>
            </a:stretch>
          </p:blipFill>
          <p:spPr>
            <a:xfrm>
              <a:off x="2892847" y="3103540"/>
              <a:ext cx="4810607" cy="1321061"/>
            </a:xfrm>
            <a:prstGeom prst="rect">
              <a:avLst/>
            </a:prstGeom>
          </p:spPr>
        </p:pic>
        <p:sp>
          <p:nvSpPr>
            <p:cNvPr id="8" name="Right Arrow 7"/>
            <p:cNvSpPr/>
            <p:nvPr/>
          </p:nvSpPr>
          <p:spPr>
            <a:xfrm rot="13664516">
              <a:off x="7133573" y="3871642"/>
              <a:ext cx="407095" cy="2630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 name="TextBox 9"/>
          <p:cNvSpPr txBox="1"/>
          <p:nvPr/>
        </p:nvSpPr>
        <p:spPr>
          <a:xfrm>
            <a:off x="838200" y="3385773"/>
            <a:ext cx="4966569" cy="1169551"/>
          </a:xfrm>
          <a:prstGeom prst="rect">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SE" sz="1400" dirty="0" smtClean="0"/>
              <a:t>In FASTA format, each sequence has a header starting with ‘</a:t>
            </a:r>
            <a:r>
              <a:rPr lang="en-SE" sz="1400" b="1" dirty="0" smtClean="0"/>
              <a:t>&gt;</a:t>
            </a:r>
            <a:r>
              <a:rPr lang="en-SE" sz="1400" dirty="0" smtClean="0"/>
              <a:t>’, followed by the actual sequence. They may be many sequences in a single FASTA file. </a:t>
            </a:r>
          </a:p>
          <a:p>
            <a:endParaRPr lang="en-SE" sz="1400" dirty="0"/>
          </a:p>
          <a:p>
            <a:r>
              <a:rPr lang="en-SE" sz="1400" dirty="0" smtClean="0"/>
              <a:t>FASTA files may have extensions </a:t>
            </a:r>
            <a:r>
              <a:rPr lang="en-SE" sz="1400" i="1" dirty="0" smtClean="0"/>
              <a:t>.fasta</a:t>
            </a:r>
            <a:r>
              <a:rPr lang="en-SE" sz="1400" dirty="0" smtClean="0"/>
              <a:t> or </a:t>
            </a:r>
            <a:r>
              <a:rPr lang="en-SE" sz="1400" i="1" dirty="0" smtClean="0"/>
              <a:t>.fa </a:t>
            </a:r>
            <a:r>
              <a:rPr lang="en-SE" sz="1400" dirty="0" smtClean="0"/>
              <a:t>or </a:t>
            </a:r>
            <a:r>
              <a:rPr lang="en-SE" sz="1400" i="1" dirty="0" smtClean="0"/>
              <a:t>.fna</a:t>
            </a:r>
            <a:endParaRPr lang="en-US" sz="1400" i="1" dirty="0"/>
          </a:p>
        </p:txBody>
      </p:sp>
    </p:spTree>
    <p:extLst>
      <p:ext uri="{BB962C8B-B14F-4D97-AF65-F5344CB8AC3E}">
        <p14:creationId xmlns:p14="http://schemas.microsoft.com/office/powerpoint/2010/main" val="365363506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2588</TotalTime>
  <Words>1459</Words>
  <Application>Microsoft Office PowerPoint</Application>
  <PresentationFormat>Widescreen</PresentationFormat>
  <Paragraphs>253</Paragraphs>
  <Slides>21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-apple-system</vt:lpstr>
      <vt:lpstr>Arial</vt:lpstr>
      <vt:lpstr>Calibri</vt:lpstr>
      <vt:lpstr>Calibri Light</vt:lpstr>
      <vt:lpstr>Courier New</vt:lpstr>
      <vt:lpstr>Helvetica Neue</vt:lpstr>
      <vt:lpstr>Open Sans</vt:lpstr>
      <vt:lpstr>Roboto</vt:lpstr>
      <vt:lpstr>Office Theme</vt:lpstr>
      <vt:lpstr>Meeting #2</vt:lpstr>
      <vt:lpstr>The human organism consists of nearly 37.2 trillion cells</vt:lpstr>
      <vt:lpstr>PowerPoint Presentation</vt:lpstr>
      <vt:lpstr>PowerPoint Presentation</vt:lpstr>
      <vt:lpstr>Rosalind #1 Counting DNA Nucleotides</vt:lpstr>
      <vt:lpstr>PowerPoint Presentation</vt:lpstr>
      <vt:lpstr>PowerPoint Presentation</vt:lpstr>
      <vt:lpstr>Genes, genome and the chromosomes</vt:lpstr>
      <vt:lpstr>The FASTA format for sequences</vt:lpstr>
      <vt:lpstr>PowerPoint Presentation</vt:lpstr>
      <vt:lpstr>Mutations and genomic variations</vt:lpstr>
      <vt:lpstr>Curly hair: a genetically defined phenotype?</vt:lpstr>
      <vt:lpstr>Height is also a complex trait defined by more than 400 genomic variations!</vt:lpstr>
      <vt:lpstr>PowerPoint Presentation</vt:lpstr>
      <vt:lpstr>Many ways to read the same DNA sequence</vt:lpstr>
      <vt:lpstr>Heredity</vt:lpstr>
      <vt:lpstr>Sex chromosomes</vt:lpstr>
      <vt:lpstr>Two great animations</vt:lpstr>
      <vt:lpstr>The human genome project and reference human genome</vt:lpstr>
      <vt:lpstr>PowerPoint Presentation</vt:lpstr>
      <vt:lpstr>Using DNA as an information carrier</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 թեմաներ</dc:title>
  <dc:creator>lilit.nersisyan</dc:creator>
  <cp:lastModifiedBy>lilit.nersisyan</cp:lastModifiedBy>
  <cp:revision>47</cp:revision>
  <dcterms:created xsi:type="dcterms:W3CDTF">2020-07-30T18:03:30Z</dcterms:created>
  <dcterms:modified xsi:type="dcterms:W3CDTF">2020-08-03T16:43:06Z</dcterms:modified>
</cp:coreProperties>
</file>